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287" r:id="rId58"/>
    <p:sldId id="288" r:id="rId59"/>
    <p:sldId id="289" r:id="rId60"/>
    <p:sldId id="290" r:id="rId61"/>
    <p:sldId id="291" r:id="rId62"/>
    <p:sldId id="292" r:id="rId63"/>
    <p:sldId id="293" r:id="rId64"/>
    <p:sldId id="294" r:id="rId65"/>
    <p:sldId id="295" r:id="rId66"/>
    <p:sldId id="296" r:id="rId67"/>
    <p:sldId id="297" r:id="rId68"/>
    <p:sldId id="298" r:id="rId69"/>
    <p:sldId id="299" r:id="rId70"/>
    <p:sldId id="300" r:id="rId71"/>
    <p:sldId id="301" r:id="rId72"/>
    <p:sldId id="302" r:id="rId7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Bebas Neue" charset="1" panose="00000500000000000000"/>
      <p:regular r:id="rId8"/>
    </p:embeddedFont>
    <p:embeddedFont>
      <p:font typeface="Bebas Neue Bold" charset="1" panose="020B0606020202050201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Calistoga" charset="1" panose="00000500000000000000"/>
      <p:regular r:id="rId14"/>
    </p:embeddedFont>
    <p:embeddedFont>
      <p:font typeface="Crimson Pro" charset="1" panose="00000000000000000000"/>
      <p:regular r:id="rId15"/>
    </p:embeddedFont>
    <p:embeddedFont>
      <p:font typeface="Crimson Pro Bold" charset="1" panose="00000000000000000000"/>
      <p:regular r:id="rId16"/>
    </p:embeddedFont>
    <p:embeddedFont>
      <p:font typeface="Crimson Pro Italics" charset="1" panose="00000000000000000000"/>
      <p:regular r:id="rId17"/>
    </p:embeddedFont>
    <p:embeddedFont>
      <p:font typeface="Crimson Pro Bold Italics" charset="1" panose="00000000000000000000"/>
      <p:regular r:id="rId18"/>
    </p:embeddedFont>
    <p:embeddedFont>
      <p:font typeface="Montserrat" charset="1" panose="00000500000000000000"/>
      <p:regular r:id="rId19"/>
    </p:embeddedFont>
    <p:embeddedFont>
      <p:font typeface="Montserrat Bold" charset="1" panose="00000600000000000000"/>
      <p:regular r:id="rId20"/>
    </p:embeddedFont>
    <p:embeddedFont>
      <p:font typeface="Montserrat Italics" charset="1" panose="00000500000000000000"/>
      <p:regular r:id="rId21"/>
    </p:embeddedFont>
    <p:embeddedFont>
      <p:font typeface="Montserrat Bold Italics" charset="1" panose="00000600000000000000"/>
      <p:regular r:id="rId22"/>
    </p:embeddedFont>
    <p:embeddedFont>
      <p:font typeface="HK Grotesk Pro Medium" charset="1" panose="00000600000000000000"/>
      <p:regular r:id="rId23"/>
    </p:embeddedFont>
    <p:embeddedFont>
      <p:font typeface="HK Grotesk Pro Medium Bold" charset="1" panose="00000800000000000000"/>
      <p:regular r:id="rId24"/>
    </p:embeddedFont>
    <p:embeddedFont>
      <p:font typeface="HK Grotesk Pro Medium Italics" charset="1" panose="00000600000000000000"/>
      <p:regular r:id="rId25"/>
    </p:embeddedFont>
    <p:embeddedFont>
      <p:font typeface="HK Grotesk Pro Medium Bold Italics" charset="1" panose="000008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45" Target="slides/slide19.xml" Type="http://schemas.openxmlformats.org/officeDocument/2006/relationships/slide"/><Relationship Id="rId46" Target="slides/slide20.xml" Type="http://schemas.openxmlformats.org/officeDocument/2006/relationships/slide"/><Relationship Id="rId47" Target="slides/slide21.xml" Type="http://schemas.openxmlformats.org/officeDocument/2006/relationships/slide"/><Relationship Id="rId48" Target="slides/slide22.xml" Type="http://schemas.openxmlformats.org/officeDocument/2006/relationships/slide"/><Relationship Id="rId49" Target="slides/slide23.xml" Type="http://schemas.openxmlformats.org/officeDocument/2006/relationships/slide"/><Relationship Id="rId5" Target="tableStyles.xml" Type="http://schemas.openxmlformats.org/officeDocument/2006/relationships/tableStyles"/><Relationship Id="rId50" Target="slides/slide24.xml" Type="http://schemas.openxmlformats.org/officeDocument/2006/relationships/slide"/><Relationship Id="rId51" Target="slides/slide25.xml" Type="http://schemas.openxmlformats.org/officeDocument/2006/relationships/slide"/><Relationship Id="rId52" Target="slides/slide26.xml" Type="http://schemas.openxmlformats.org/officeDocument/2006/relationships/slide"/><Relationship Id="rId53" Target="slides/slide27.xml" Type="http://schemas.openxmlformats.org/officeDocument/2006/relationships/slide"/><Relationship Id="rId54" Target="slides/slide28.xml" Type="http://schemas.openxmlformats.org/officeDocument/2006/relationships/slide"/><Relationship Id="rId55" Target="slides/slide29.xml" Type="http://schemas.openxmlformats.org/officeDocument/2006/relationships/slide"/><Relationship Id="rId56" Target="slides/slide30.xml" Type="http://schemas.openxmlformats.org/officeDocument/2006/relationships/slide"/><Relationship Id="rId57" Target="slides/slide31.xml" Type="http://schemas.openxmlformats.org/officeDocument/2006/relationships/slide"/><Relationship Id="rId58" Target="slides/slide32.xml" Type="http://schemas.openxmlformats.org/officeDocument/2006/relationships/slide"/><Relationship Id="rId59" Target="slides/slide33.xml" Type="http://schemas.openxmlformats.org/officeDocument/2006/relationships/slide"/><Relationship Id="rId6" Target="fonts/font6.fntdata" Type="http://schemas.openxmlformats.org/officeDocument/2006/relationships/font"/><Relationship Id="rId60" Target="slides/slide34.xml" Type="http://schemas.openxmlformats.org/officeDocument/2006/relationships/slide"/><Relationship Id="rId61" Target="slides/slide35.xml" Type="http://schemas.openxmlformats.org/officeDocument/2006/relationships/slide"/><Relationship Id="rId62" Target="slides/slide36.xml" Type="http://schemas.openxmlformats.org/officeDocument/2006/relationships/slide"/><Relationship Id="rId63" Target="slides/slide37.xml" Type="http://schemas.openxmlformats.org/officeDocument/2006/relationships/slide"/><Relationship Id="rId64" Target="slides/slide38.xml" Type="http://schemas.openxmlformats.org/officeDocument/2006/relationships/slide"/><Relationship Id="rId65" Target="slides/slide39.xml" Type="http://schemas.openxmlformats.org/officeDocument/2006/relationships/slide"/><Relationship Id="rId66" Target="slides/slide40.xml" Type="http://schemas.openxmlformats.org/officeDocument/2006/relationships/slide"/><Relationship Id="rId67" Target="slides/slide41.xml" Type="http://schemas.openxmlformats.org/officeDocument/2006/relationships/slide"/><Relationship Id="rId68" Target="slides/slide42.xml" Type="http://schemas.openxmlformats.org/officeDocument/2006/relationships/slide"/><Relationship Id="rId69" Target="slides/slide43.xml" Type="http://schemas.openxmlformats.org/officeDocument/2006/relationships/slide"/><Relationship Id="rId7" Target="fonts/font7.fntdata" Type="http://schemas.openxmlformats.org/officeDocument/2006/relationships/font"/><Relationship Id="rId70" Target="slides/slide44.xml" Type="http://schemas.openxmlformats.org/officeDocument/2006/relationships/slide"/><Relationship Id="rId71" Target="slides/slide45.xml" Type="http://schemas.openxmlformats.org/officeDocument/2006/relationships/slide"/><Relationship Id="rId72" Target="slides/slide46.xml" Type="http://schemas.openxmlformats.org/officeDocument/2006/relationships/slide"/><Relationship Id="rId73" Target="slides/slide47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gif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0.gif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0.gif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4.png" Type="http://schemas.openxmlformats.org/officeDocument/2006/relationships/image"/><Relationship Id="rId4" Target="../media/image30.gif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0.gif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0.gif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gif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gif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54.sv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sv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svg" Type="http://schemas.openxmlformats.org/officeDocument/2006/relationships/image"/><Relationship Id="rId12" Target="../media/image69.png" Type="http://schemas.openxmlformats.org/officeDocument/2006/relationships/image"/><Relationship Id="rId13" Target="../media/image70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16" Target="../media/image73.png" Type="http://schemas.openxmlformats.org/officeDocument/2006/relationships/image"/><Relationship Id="rId17" Target="../media/image74.svg" Type="http://schemas.openxmlformats.org/officeDocument/2006/relationships/image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Relationship Id="rId8" Target="../media/image65.png" Type="http://schemas.openxmlformats.org/officeDocument/2006/relationships/image"/><Relationship Id="rId9" Target="../media/image66.svg" Type="http://schemas.openxmlformats.org/officeDocument/2006/relationships/image"/></Relationships>
</file>

<file path=ppt/slides/_rels/slide4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/Relationships>
</file>

<file path=ppt/slides/_rels/slide4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png" Type="http://schemas.openxmlformats.org/officeDocument/2006/relationships/image"/><Relationship Id="rId3" Target="../media/image78.svg" Type="http://schemas.openxmlformats.org/officeDocument/2006/relationships/image"/></Relationships>
</file>

<file path=ppt/slides/_rels/slide4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gif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gif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028700"/>
            <a:ext cx="8415441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040709" y="8281299"/>
            <a:ext cx="6533165" cy="738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6"/>
              </a:lnSpc>
              <a:spcBef>
                <a:spcPct val="0"/>
              </a:spcBef>
            </a:pPr>
            <a:r>
              <a:rPr lang="en-US" sz="4290">
                <a:solidFill>
                  <a:srgbClr val="5479F7"/>
                </a:solidFill>
                <a:latin typeface="Montserrat Classic"/>
              </a:rPr>
              <a:t>PRESENT BY GROUP 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44141" y="3379385"/>
            <a:ext cx="8390630" cy="390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75"/>
              </a:lnSpc>
            </a:pPr>
            <a:r>
              <a:rPr lang="en-US" sz="15718">
                <a:solidFill>
                  <a:srgbClr val="000000"/>
                </a:solidFill>
                <a:latin typeface="Bebas Neue Bold"/>
              </a:rPr>
              <a:t>GEOMETRIC ALGORITHMS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6411" y="2160762"/>
            <a:ext cx="5304356" cy="1299174"/>
            <a:chOff x="0" y="0"/>
            <a:chExt cx="909057" cy="22265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49624" y="0"/>
                  </a:moveTo>
                  <a:lnTo>
                    <a:pt x="859432" y="0"/>
                  </a:lnTo>
                  <a:cubicBezTo>
                    <a:pt x="872593" y="0"/>
                    <a:pt x="885216" y="5228"/>
                    <a:pt x="894522" y="14535"/>
                  </a:cubicBezTo>
                  <a:cubicBezTo>
                    <a:pt x="903828" y="23841"/>
                    <a:pt x="909057" y="36463"/>
                    <a:pt x="909057" y="49624"/>
                  </a:cubicBezTo>
                  <a:lnTo>
                    <a:pt x="909057" y="173027"/>
                  </a:lnTo>
                  <a:cubicBezTo>
                    <a:pt x="909057" y="200434"/>
                    <a:pt x="886839" y="222651"/>
                    <a:pt x="859432" y="222651"/>
                  </a:cubicBezTo>
                  <a:lnTo>
                    <a:pt x="49624" y="222651"/>
                  </a:lnTo>
                  <a:cubicBezTo>
                    <a:pt x="36463" y="222651"/>
                    <a:pt x="23841" y="217423"/>
                    <a:pt x="14535" y="208117"/>
                  </a:cubicBezTo>
                  <a:cubicBezTo>
                    <a:pt x="5228" y="198810"/>
                    <a:pt x="0" y="186188"/>
                    <a:pt x="0" y="173027"/>
                  </a:cubicBezTo>
                  <a:lnTo>
                    <a:pt x="0" y="49624"/>
                  </a:lnTo>
                  <a:cubicBezTo>
                    <a:pt x="0" y="36463"/>
                    <a:pt x="5228" y="23841"/>
                    <a:pt x="14535" y="14535"/>
                  </a:cubicBezTo>
                  <a:cubicBezTo>
                    <a:pt x="23841" y="5228"/>
                    <a:pt x="36463" y="0"/>
                    <a:pt x="49624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6411" y="4001002"/>
            <a:ext cx="5304356" cy="1299174"/>
            <a:chOff x="0" y="0"/>
            <a:chExt cx="909057" cy="222651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49624" y="0"/>
                  </a:moveTo>
                  <a:lnTo>
                    <a:pt x="859432" y="0"/>
                  </a:lnTo>
                  <a:cubicBezTo>
                    <a:pt x="872593" y="0"/>
                    <a:pt x="885216" y="5228"/>
                    <a:pt x="894522" y="14535"/>
                  </a:cubicBezTo>
                  <a:cubicBezTo>
                    <a:pt x="903828" y="23841"/>
                    <a:pt x="909057" y="36463"/>
                    <a:pt x="909057" y="49624"/>
                  </a:cubicBezTo>
                  <a:lnTo>
                    <a:pt x="909057" y="173027"/>
                  </a:lnTo>
                  <a:cubicBezTo>
                    <a:pt x="909057" y="200434"/>
                    <a:pt x="886839" y="222651"/>
                    <a:pt x="859432" y="222651"/>
                  </a:cubicBezTo>
                  <a:lnTo>
                    <a:pt x="49624" y="222651"/>
                  </a:lnTo>
                  <a:cubicBezTo>
                    <a:pt x="36463" y="222651"/>
                    <a:pt x="23841" y="217423"/>
                    <a:pt x="14535" y="208117"/>
                  </a:cubicBezTo>
                  <a:cubicBezTo>
                    <a:pt x="5228" y="198810"/>
                    <a:pt x="0" y="186188"/>
                    <a:pt x="0" y="173027"/>
                  </a:cubicBezTo>
                  <a:lnTo>
                    <a:pt x="0" y="49624"/>
                  </a:lnTo>
                  <a:cubicBezTo>
                    <a:pt x="0" y="36463"/>
                    <a:pt x="5228" y="23841"/>
                    <a:pt x="14535" y="14535"/>
                  </a:cubicBezTo>
                  <a:cubicBezTo>
                    <a:pt x="23841" y="5228"/>
                    <a:pt x="36463" y="0"/>
                    <a:pt x="49624" y="0"/>
                  </a:cubicBezTo>
                  <a:close/>
                </a:path>
              </a:pathLst>
            </a:custGeom>
            <a:solidFill>
              <a:srgbClr val="D9D9D9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6411" y="5841242"/>
            <a:ext cx="5304356" cy="1299174"/>
            <a:chOff x="0" y="0"/>
            <a:chExt cx="909057" cy="222651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49624" y="0"/>
                  </a:moveTo>
                  <a:lnTo>
                    <a:pt x="859432" y="0"/>
                  </a:lnTo>
                  <a:cubicBezTo>
                    <a:pt x="872593" y="0"/>
                    <a:pt x="885216" y="5228"/>
                    <a:pt x="894522" y="14535"/>
                  </a:cubicBezTo>
                  <a:cubicBezTo>
                    <a:pt x="903828" y="23841"/>
                    <a:pt x="909057" y="36463"/>
                    <a:pt x="909057" y="49624"/>
                  </a:cubicBezTo>
                  <a:lnTo>
                    <a:pt x="909057" y="173027"/>
                  </a:lnTo>
                  <a:cubicBezTo>
                    <a:pt x="909057" y="200434"/>
                    <a:pt x="886839" y="222651"/>
                    <a:pt x="859432" y="222651"/>
                  </a:cubicBezTo>
                  <a:lnTo>
                    <a:pt x="49624" y="222651"/>
                  </a:lnTo>
                  <a:cubicBezTo>
                    <a:pt x="36463" y="222651"/>
                    <a:pt x="23841" y="217423"/>
                    <a:pt x="14535" y="208117"/>
                  </a:cubicBezTo>
                  <a:cubicBezTo>
                    <a:pt x="5228" y="198810"/>
                    <a:pt x="0" y="186188"/>
                    <a:pt x="0" y="173027"/>
                  </a:cubicBezTo>
                  <a:lnTo>
                    <a:pt x="0" y="49624"/>
                  </a:lnTo>
                  <a:cubicBezTo>
                    <a:pt x="0" y="36463"/>
                    <a:pt x="5228" y="23841"/>
                    <a:pt x="14535" y="14535"/>
                  </a:cubicBezTo>
                  <a:cubicBezTo>
                    <a:pt x="23841" y="5228"/>
                    <a:pt x="36463" y="0"/>
                    <a:pt x="49624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569724" y="2063747"/>
            <a:ext cx="5299547" cy="517368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015107" y="8901609"/>
            <a:ext cx="10667221" cy="8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examples of Artificial Intelligence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2696668" y="2257776"/>
            <a:ext cx="5304356" cy="1299174"/>
            <a:chOff x="0" y="0"/>
            <a:chExt cx="909057" cy="222651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49624" y="0"/>
                  </a:moveTo>
                  <a:lnTo>
                    <a:pt x="859432" y="0"/>
                  </a:lnTo>
                  <a:cubicBezTo>
                    <a:pt x="872593" y="0"/>
                    <a:pt x="885216" y="5228"/>
                    <a:pt x="894522" y="14535"/>
                  </a:cubicBezTo>
                  <a:cubicBezTo>
                    <a:pt x="903828" y="23841"/>
                    <a:pt x="909057" y="36463"/>
                    <a:pt x="909057" y="49624"/>
                  </a:cubicBezTo>
                  <a:lnTo>
                    <a:pt x="909057" y="173027"/>
                  </a:lnTo>
                  <a:cubicBezTo>
                    <a:pt x="909057" y="200434"/>
                    <a:pt x="886839" y="222651"/>
                    <a:pt x="859432" y="222651"/>
                  </a:cubicBezTo>
                  <a:lnTo>
                    <a:pt x="49624" y="222651"/>
                  </a:lnTo>
                  <a:cubicBezTo>
                    <a:pt x="36463" y="222651"/>
                    <a:pt x="23841" y="217423"/>
                    <a:pt x="14535" y="208117"/>
                  </a:cubicBezTo>
                  <a:cubicBezTo>
                    <a:pt x="5228" y="198810"/>
                    <a:pt x="0" y="186188"/>
                    <a:pt x="0" y="173027"/>
                  </a:cubicBezTo>
                  <a:lnTo>
                    <a:pt x="0" y="49624"/>
                  </a:lnTo>
                  <a:cubicBezTo>
                    <a:pt x="0" y="36463"/>
                    <a:pt x="5228" y="23841"/>
                    <a:pt x="14535" y="14535"/>
                  </a:cubicBezTo>
                  <a:cubicBezTo>
                    <a:pt x="23841" y="5228"/>
                    <a:pt x="36463" y="0"/>
                    <a:pt x="49624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696668" y="4098016"/>
            <a:ext cx="5304356" cy="1299174"/>
            <a:chOff x="0" y="0"/>
            <a:chExt cx="909057" cy="222651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49624" y="0"/>
                  </a:moveTo>
                  <a:lnTo>
                    <a:pt x="859432" y="0"/>
                  </a:lnTo>
                  <a:cubicBezTo>
                    <a:pt x="872593" y="0"/>
                    <a:pt x="885216" y="5228"/>
                    <a:pt x="894522" y="14535"/>
                  </a:cubicBezTo>
                  <a:cubicBezTo>
                    <a:pt x="903828" y="23841"/>
                    <a:pt x="909057" y="36463"/>
                    <a:pt x="909057" y="49624"/>
                  </a:cubicBezTo>
                  <a:lnTo>
                    <a:pt x="909057" y="173027"/>
                  </a:lnTo>
                  <a:cubicBezTo>
                    <a:pt x="909057" y="200434"/>
                    <a:pt x="886839" y="222651"/>
                    <a:pt x="859432" y="222651"/>
                  </a:cubicBezTo>
                  <a:lnTo>
                    <a:pt x="49624" y="222651"/>
                  </a:lnTo>
                  <a:cubicBezTo>
                    <a:pt x="36463" y="222651"/>
                    <a:pt x="23841" y="217423"/>
                    <a:pt x="14535" y="208117"/>
                  </a:cubicBezTo>
                  <a:cubicBezTo>
                    <a:pt x="5228" y="198810"/>
                    <a:pt x="0" y="186188"/>
                    <a:pt x="0" y="173027"/>
                  </a:cubicBezTo>
                  <a:lnTo>
                    <a:pt x="0" y="49624"/>
                  </a:lnTo>
                  <a:cubicBezTo>
                    <a:pt x="0" y="36463"/>
                    <a:pt x="5228" y="23841"/>
                    <a:pt x="14535" y="14535"/>
                  </a:cubicBezTo>
                  <a:cubicBezTo>
                    <a:pt x="23841" y="5228"/>
                    <a:pt x="36463" y="0"/>
                    <a:pt x="49624" y="0"/>
                  </a:cubicBezTo>
                  <a:close/>
                </a:path>
              </a:pathLst>
            </a:custGeom>
            <a:solidFill>
              <a:srgbClr val="D9D9D9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696668" y="5938256"/>
            <a:ext cx="5304356" cy="1299174"/>
            <a:chOff x="0" y="0"/>
            <a:chExt cx="909057" cy="222651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49624" y="0"/>
                  </a:moveTo>
                  <a:lnTo>
                    <a:pt x="859432" y="0"/>
                  </a:lnTo>
                  <a:cubicBezTo>
                    <a:pt x="872593" y="0"/>
                    <a:pt x="885216" y="5228"/>
                    <a:pt x="894522" y="14535"/>
                  </a:cubicBezTo>
                  <a:cubicBezTo>
                    <a:pt x="903828" y="23841"/>
                    <a:pt x="909057" y="36463"/>
                    <a:pt x="909057" y="49624"/>
                  </a:cubicBezTo>
                  <a:lnTo>
                    <a:pt x="909057" y="173027"/>
                  </a:lnTo>
                  <a:cubicBezTo>
                    <a:pt x="909057" y="200434"/>
                    <a:pt x="886839" y="222651"/>
                    <a:pt x="859432" y="222651"/>
                  </a:cubicBezTo>
                  <a:lnTo>
                    <a:pt x="49624" y="222651"/>
                  </a:lnTo>
                  <a:cubicBezTo>
                    <a:pt x="36463" y="222651"/>
                    <a:pt x="23841" y="217423"/>
                    <a:pt x="14535" y="208117"/>
                  </a:cubicBezTo>
                  <a:cubicBezTo>
                    <a:pt x="5228" y="198810"/>
                    <a:pt x="0" y="186188"/>
                    <a:pt x="0" y="173027"/>
                  </a:cubicBezTo>
                  <a:lnTo>
                    <a:pt x="0" y="49624"/>
                  </a:lnTo>
                  <a:cubicBezTo>
                    <a:pt x="0" y="36463"/>
                    <a:pt x="5228" y="23841"/>
                    <a:pt x="14535" y="14535"/>
                  </a:cubicBezTo>
                  <a:cubicBezTo>
                    <a:pt x="23841" y="5228"/>
                    <a:pt x="36463" y="0"/>
                    <a:pt x="49624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58033" y="8796834"/>
            <a:ext cx="1141334" cy="1141334"/>
            <a:chOff x="0" y="0"/>
            <a:chExt cx="1521778" cy="1521778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521778" cy="1521778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542173" y="-48551"/>
              <a:ext cx="437431" cy="1266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50"/>
                </a:lnSpc>
                <a:spcBef>
                  <a:spcPct val="0"/>
                </a:spcBef>
              </a:pPr>
              <a:r>
                <a:rPr lang="en-US" sz="4525">
                  <a:solidFill>
                    <a:srgbClr val="000000"/>
                  </a:solidFill>
                  <a:latin typeface="Montserrat Classic Bold"/>
                </a:rPr>
                <a:t>1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81782" y="4833887"/>
            <a:ext cx="8738961" cy="2668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215"/>
              </a:lnSpc>
            </a:pPr>
            <a:r>
              <a:rPr lang="en-US" sz="10114">
                <a:solidFill>
                  <a:srgbClr val="000000"/>
                </a:solidFill>
                <a:latin typeface="Bebas Neue Bold"/>
              </a:rPr>
              <a:t>How can we use ge TO SOLVE PROBLEM?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02965" y="1444084"/>
            <a:ext cx="7578829" cy="739883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781782" y="778752"/>
            <a:ext cx="2485355" cy="2485355"/>
            <a:chOff x="0" y="0"/>
            <a:chExt cx="3313807" cy="331380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313807" cy="3313807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180631" y="-90763"/>
              <a:ext cx="952546" cy="2742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707"/>
                </a:lnSpc>
                <a:spcBef>
                  <a:spcPct val="0"/>
                </a:spcBef>
              </a:pPr>
              <a:r>
                <a:rPr lang="en-US" sz="98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78890" y="6082620"/>
            <a:ext cx="4033211" cy="393742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85142" y="8417532"/>
            <a:ext cx="1602510" cy="1602510"/>
            <a:chOff x="0" y="0"/>
            <a:chExt cx="2136680" cy="21366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2149881"/>
            <a:ext cx="15765142" cy="3224688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2766894" y="272669"/>
            <a:ext cx="12754211" cy="1169161"/>
            <a:chOff x="0" y="0"/>
            <a:chExt cx="17005615" cy="155888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7005615" cy="1558881"/>
              <a:chOff x="0" y="0"/>
              <a:chExt cx="3782400" cy="34672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782400" cy="346727"/>
              </a:xfrm>
              <a:custGeom>
                <a:avLst/>
                <a:gdLst/>
                <a:ahLst/>
                <a:cxnLst/>
                <a:rect r="r" b="b" t="t" l="l"/>
                <a:pathLst>
                  <a:path h="346727" w="3782400">
                    <a:moveTo>
                      <a:pt x="20638" y="0"/>
                    </a:moveTo>
                    <a:lnTo>
                      <a:pt x="3761761" y="0"/>
                    </a:lnTo>
                    <a:cubicBezTo>
                      <a:pt x="3773160" y="0"/>
                      <a:pt x="3782400" y="9240"/>
                      <a:pt x="3782400" y="20638"/>
                    </a:cubicBezTo>
                    <a:lnTo>
                      <a:pt x="3782400" y="326089"/>
                    </a:lnTo>
                    <a:cubicBezTo>
                      <a:pt x="3782400" y="337487"/>
                      <a:pt x="3773160" y="346727"/>
                      <a:pt x="3761761" y="346727"/>
                    </a:cubicBezTo>
                    <a:lnTo>
                      <a:pt x="20638" y="346727"/>
                    </a:lnTo>
                    <a:cubicBezTo>
                      <a:pt x="9240" y="346727"/>
                      <a:pt x="0" y="337487"/>
                      <a:pt x="0" y="326089"/>
                    </a:cubicBezTo>
                    <a:lnTo>
                      <a:pt x="0" y="20638"/>
                    </a:lnTo>
                    <a:cubicBezTo>
                      <a:pt x="0" y="9240"/>
                      <a:pt x="9240" y="0"/>
                      <a:pt x="20638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921644" y="35458"/>
              <a:ext cx="15162326" cy="1411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16"/>
                </a:lnSpc>
                <a:spcBef>
                  <a:spcPct val="0"/>
                </a:spcBef>
              </a:pPr>
              <a:r>
                <a:rPr lang="en-US" sz="6628">
                  <a:solidFill>
                    <a:srgbClr val="000000"/>
                  </a:solidFill>
                  <a:latin typeface="HK Grotesk Pro Medium Bold"/>
                </a:rPr>
                <a:t>Line segments intersection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58045" y="227445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29773" y="2618166"/>
            <a:ext cx="13936638" cy="5244117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2766894" y="272669"/>
            <a:ext cx="12754211" cy="1169161"/>
            <a:chOff x="0" y="0"/>
            <a:chExt cx="17005615" cy="155888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7005615" cy="1558881"/>
              <a:chOff x="0" y="0"/>
              <a:chExt cx="3782400" cy="34672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0" y="0"/>
                <a:ext cx="3782400" cy="346727"/>
              </a:xfrm>
              <a:custGeom>
                <a:avLst/>
                <a:gdLst/>
                <a:ahLst/>
                <a:cxnLst/>
                <a:rect r="r" b="b" t="t" l="l"/>
                <a:pathLst>
                  <a:path h="346727" w="3782400">
                    <a:moveTo>
                      <a:pt x="20638" y="0"/>
                    </a:moveTo>
                    <a:lnTo>
                      <a:pt x="3761761" y="0"/>
                    </a:lnTo>
                    <a:cubicBezTo>
                      <a:pt x="3773160" y="0"/>
                      <a:pt x="3782400" y="9240"/>
                      <a:pt x="3782400" y="20638"/>
                    </a:cubicBezTo>
                    <a:lnTo>
                      <a:pt x="3782400" y="326089"/>
                    </a:lnTo>
                    <a:cubicBezTo>
                      <a:pt x="3782400" y="337487"/>
                      <a:pt x="3773160" y="346727"/>
                      <a:pt x="3761761" y="346727"/>
                    </a:cubicBezTo>
                    <a:lnTo>
                      <a:pt x="20638" y="346727"/>
                    </a:lnTo>
                    <a:cubicBezTo>
                      <a:pt x="9240" y="346727"/>
                      <a:pt x="0" y="337487"/>
                      <a:pt x="0" y="326089"/>
                    </a:cubicBezTo>
                    <a:lnTo>
                      <a:pt x="0" y="20638"/>
                    </a:lnTo>
                    <a:cubicBezTo>
                      <a:pt x="0" y="9240"/>
                      <a:pt x="9240" y="0"/>
                      <a:pt x="20638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921644" y="35458"/>
              <a:ext cx="15162326" cy="1411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16"/>
                </a:lnSpc>
                <a:spcBef>
                  <a:spcPct val="0"/>
                </a:spcBef>
              </a:pPr>
              <a:r>
                <a:rPr lang="en-US" sz="6628">
                  <a:solidFill>
                    <a:srgbClr val="000000"/>
                  </a:solidFill>
                  <a:latin typeface="HK Grotesk Pro Medium Bold"/>
                </a:rPr>
                <a:t>Line segments intersection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348173" y="1631949"/>
            <a:ext cx="13499839" cy="66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3"/>
              </a:lnSpc>
              <a:spcBef>
                <a:spcPct val="0"/>
              </a:spcBef>
            </a:pPr>
            <a:r>
              <a:rPr lang="en-US" sz="4095">
                <a:solidFill>
                  <a:srgbClr val="000000"/>
                </a:solidFill>
                <a:latin typeface="Calistoga"/>
              </a:rPr>
              <a:t>Định hướng ba điểm</a:t>
            </a:r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7445" y="227445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66894" y="272669"/>
            <a:ext cx="12754211" cy="1169161"/>
            <a:chOff x="0" y="0"/>
            <a:chExt cx="17005615" cy="155888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7005615" cy="1558881"/>
              <a:chOff x="0" y="0"/>
              <a:chExt cx="3782400" cy="34672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0" y="0"/>
                <a:ext cx="3782400" cy="346727"/>
              </a:xfrm>
              <a:custGeom>
                <a:avLst/>
                <a:gdLst/>
                <a:ahLst/>
                <a:cxnLst/>
                <a:rect r="r" b="b" t="t" l="l"/>
                <a:pathLst>
                  <a:path h="346727" w="3782400">
                    <a:moveTo>
                      <a:pt x="20638" y="0"/>
                    </a:moveTo>
                    <a:lnTo>
                      <a:pt x="3761761" y="0"/>
                    </a:lnTo>
                    <a:cubicBezTo>
                      <a:pt x="3773160" y="0"/>
                      <a:pt x="3782400" y="9240"/>
                      <a:pt x="3782400" y="20638"/>
                    </a:cubicBezTo>
                    <a:lnTo>
                      <a:pt x="3782400" y="326089"/>
                    </a:lnTo>
                    <a:cubicBezTo>
                      <a:pt x="3782400" y="337487"/>
                      <a:pt x="3773160" y="346727"/>
                      <a:pt x="3761761" y="346727"/>
                    </a:cubicBezTo>
                    <a:lnTo>
                      <a:pt x="20638" y="346727"/>
                    </a:lnTo>
                    <a:cubicBezTo>
                      <a:pt x="9240" y="346727"/>
                      <a:pt x="0" y="337487"/>
                      <a:pt x="0" y="326089"/>
                    </a:cubicBezTo>
                    <a:lnTo>
                      <a:pt x="0" y="20638"/>
                    </a:lnTo>
                    <a:cubicBezTo>
                      <a:pt x="0" y="9240"/>
                      <a:pt x="9240" y="0"/>
                      <a:pt x="20638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921644" y="35458"/>
              <a:ext cx="15162326" cy="1411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16"/>
                </a:lnSpc>
                <a:spcBef>
                  <a:spcPct val="0"/>
                </a:spcBef>
              </a:pPr>
              <a:r>
                <a:rPr lang="en-US" sz="6628">
                  <a:solidFill>
                    <a:srgbClr val="000000"/>
                  </a:solidFill>
                  <a:latin typeface="HK Grotesk Pro Medium Bold"/>
                </a:rPr>
                <a:t>Line segments intersection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348173" y="1631949"/>
            <a:ext cx="13499839" cy="66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3"/>
              </a:lnSpc>
              <a:spcBef>
                <a:spcPct val="0"/>
              </a:spcBef>
            </a:pPr>
            <a:r>
              <a:rPr lang="en-US" sz="4095">
                <a:solidFill>
                  <a:srgbClr val="000000"/>
                </a:solidFill>
                <a:latin typeface="Calistoga"/>
              </a:rPr>
              <a:t>Định hướng ba điểm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6397" y="2475291"/>
            <a:ext cx="11267612" cy="3414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35"/>
              </a:lnSpc>
            </a:pPr>
            <a:r>
              <a:rPr lang="en-US" sz="5257">
                <a:solidFill>
                  <a:srgbClr val="000000"/>
                </a:solidFill>
                <a:latin typeface="Crimson Pro Bold"/>
              </a:rPr>
              <a:t>Input</a:t>
            </a:r>
            <a:r>
              <a:rPr lang="en-US" sz="5257">
                <a:solidFill>
                  <a:srgbClr val="000000"/>
                </a:solidFill>
                <a:latin typeface="Crimson Pro"/>
              </a:rPr>
              <a:t>: p1 = {0, 0}, p2 = {4, 4}, p3 = {1, 2}</a:t>
            </a:r>
          </a:p>
          <a:p>
            <a:pPr algn="just">
              <a:lnSpc>
                <a:spcPts val="6835"/>
              </a:lnSpc>
            </a:pPr>
            <a:r>
              <a:rPr lang="en-US" sz="5257">
                <a:solidFill>
                  <a:srgbClr val="000000"/>
                </a:solidFill>
                <a:latin typeface="Crimson Pro Bold"/>
              </a:rPr>
              <a:t>Output</a:t>
            </a:r>
            <a:r>
              <a:rPr lang="en-US" sz="5257">
                <a:solidFill>
                  <a:srgbClr val="000000"/>
                </a:solidFill>
                <a:latin typeface="Crimson Pro"/>
              </a:rPr>
              <a:t>: Ngược chiều kim đồng hồ</a:t>
            </a:r>
          </a:p>
          <a:p>
            <a:pPr algn="just">
              <a:lnSpc>
                <a:spcPts val="6835"/>
              </a:lnSpc>
            </a:pPr>
            <a:r>
              <a:rPr lang="en-US" sz="5257">
                <a:solidFill>
                  <a:srgbClr val="000000"/>
                </a:solidFill>
                <a:latin typeface="Crimson Pro Bold"/>
              </a:rPr>
              <a:t>Input</a:t>
            </a:r>
            <a:r>
              <a:rPr lang="en-US" sz="5257">
                <a:solidFill>
                  <a:srgbClr val="000000"/>
                </a:solidFill>
                <a:latin typeface="Crimson Pro"/>
              </a:rPr>
              <a:t>: p1 = {0, 0}, p2 = {4, 4}, p3 = {1, 1}</a:t>
            </a:r>
          </a:p>
          <a:p>
            <a:pPr algn="just" marL="0" indent="0" lvl="0">
              <a:lnSpc>
                <a:spcPts val="6835"/>
              </a:lnSpc>
              <a:spcBef>
                <a:spcPct val="0"/>
              </a:spcBef>
            </a:pPr>
            <a:r>
              <a:rPr lang="en-US" sz="5257">
                <a:solidFill>
                  <a:srgbClr val="000000"/>
                </a:solidFill>
                <a:latin typeface="Crimson Pro Bold"/>
              </a:rPr>
              <a:t>Output</a:t>
            </a:r>
            <a:r>
              <a:rPr lang="en-US" sz="5257">
                <a:solidFill>
                  <a:srgbClr val="000000"/>
                </a:solidFill>
                <a:latin typeface="Crimson Pro"/>
              </a:rPr>
              <a:t>: Thẳng hàng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rcRect l="3053" t="10820" r="0" b="14427"/>
          <a:stretch>
            <a:fillRect/>
          </a:stretch>
        </p:blipFill>
        <p:spPr>
          <a:xfrm flipH="false" flipV="false" rot="0">
            <a:off x="4022560" y="6213822"/>
            <a:ext cx="11825451" cy="343105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5490" y="77064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40018" y="2752037"/>
            <a:ext cx="8047982" cy="753496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67039" y="3539843"/>
            <a:ext cx="2191479" cy="986165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2766894" y="272669"/>
            <a:ext cx="12754211" cy="1169161"/>
            <a:chOff x="0" y="0"/>
            <a:chExt cx="17005615" cy="1558881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7005615" cy="1558881"/>
              <a:chOff x="0" y="0"/>
              <a:chExt cx="3782400" cy="34672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3782400" cy="346727"/>
              </a:xfrm>
              <a:custGeom>
                <a:avLst/>
                <a:gdLst/>
                <a:ahLst/>
                <a:cxnLst/>
                <a:rect r="r" b="b" t="t" l="l"/>
                <a:pathLst>
                  <a:path h="346727" w="3782400">
                    <a:moveTo>
                      <a:pt x="20638" y="0"/>
                    </a:moveTo>
                    <a:lnTo>
                      <a:pt x="3761761" y="0"/>
                    </a:lnTo>
                    <a:cubicBezTo>
                      <a:pt x="3773160" y="0"/>
                      <a:pt x="3782400" y="9240"/>
                      <a:pt x="3782400" y="20638"/>
                    </a:cubicBezTo>
                    <a:lnTo>
                      <a:pt x="3782400" y="326089"/>
                    </a:lnTo>
                    <a:cubicBezTo>
                      <a:pt x="3782400" y="337487"/>
                      <a:pt x="3773160" y="346727"/>
                      <a:pt x="3761761" y="346727"/>
                    </a:cubicBezTo>
                    <a:lnTo>
                      <a:pt x="20638" y="346727"/>
                    </a:lnTo>
                    <a:cubicBezTo>
                      <a:pt x="9240" y="346727"/>
                      <a:pt x="0" y="337487"/>
                      <a:pt x="0" y="326089"/>
                    </a:cubicBezTo>
                    <a:lnTo>
                      <a:pt x="0" y="20638"/>
                    </a:lnTo>
                    <a:cubicBezTo>
                      <a:pt x="0" y="9240"/>
                      <a:pt x="9240" y="0"/>
                      <a:pt x="20638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921644" y="35458"/>
              <a:ext cx="15162326" cy="1411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16"/>
                </a:lnSpc>
                <a:spcBef>
                  <a:spcPct val="0"/>
                </a:spcBef>
              </a:pPr>
              <a:r>
                <a:rPr lang="en-US" sz="6628">
                  <a:solidFill>
                    <a:srgbClr val="000000"/>
                  </a:solidFill>
                  <a:latin typeface="HK Grotesk Pro Medium Bold"/>
                </a:rPr>
                <a:t>Line segments intersection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348173" y="1631949"/>
            <a:ext cx="13499839" cy="66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3"/>
              </a:lnSpc>
              <a:spcBef>
                <a:spcPct val="0"/>
              </a:spcBef>
            </a:pPr>
            <a:r>
              <a:rPr lang="en-US" sz="4095">
                <a:solidFill>
                  <a:srgbClr val="000000"/>
                </a:solidFill>
                <a:latin typeface="Calistoga"/>
              </a:rPr>
              <a:t>Định hướng ba điểm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5142" y="2218637"/>
            <a:ext cx="9854877" cy="81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493"/>
              </a:lnSpc>
              <a:spcBef>
                <a:spcPct val="0"/>
              </a:spcBef>
            </a:pPr>
            <a:r>
              <a:rPr lang="en-US" sz="4995" u="sng">
                <a:solidFill>
                  <a:srgbClr val="000000"/>
                </a:solidFill>
                <a:latin typeface="Crimson Pro Bold"/>
              </a:rPr>
              <a:t>Ý tưởng</a:t>
            </a:r>
            <a:r>
              <a:rPr lang="en-US" sz="4995" u="sng">
                <a:solidFill>
                  <a:srgbClr val="000000"/>
                </a:solidFill>
                <a:latin typeface="Crimson Pro"/>
              </a:rPr>
              <a:t>: Tính độ dốc giữa ba điểm: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48173" y="3307725"/>
            <a:ext cx="7585075" cy="140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83"/>
              </a:lnSpc>
              <a:spcBef>
                <a:spcPct val="0"/>
              </a:spcBef>
            </a:pPr>
            <a:r>
              <a:rPr lang="en-US" sz="4295">
                <a:solidFill>
                  <a:srgbClr val="000000"/>
                </a:solidFill>
                <a:latin typeface="Crimson Pro Bold"/>
              </a:rPr>
              <a:t>Độ dốc của đoạn thẳng: (p1, p2): </a:t>
            </a:r>
            <a:r>
              <a:rPr lang="en-US" sz="4295">
                <a:solidFill>
                  <a:srgbClr val="000000"/>
                </a:solidFill>
                <a:latin typeface="Crimson Pro"/>
              </a:rPr>
              <a:t>σ = (y2 - y1)/(x2 - x1)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48173" y="4901002"/>
            <a:ext cx="7585075" cy="140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83"/>
              </a:lnSpc>
              <a:spcBef>
                <a:spcPct val="0"/>
              </a:spcBef>
            </a:pPr>
            <a:r>
              <a:rPr lang="en-US" sz="4295">
                <a:solidFill>
                  <a:srgbClr val="000000"/>
                </a:solidFill>
                <a:latin typeface="Crimson Pro Bold"/>
              </a:rPr>
              <a:t>Độ dốc của đoạn thẳng: (p2, p3): </a:t>
            </a:r>
            <a:r>
              <a:rPr lang="en-US" sz="4295">
                <a:solidFill>
                  <a:srgbClr val="000000"/>
                </a:solidFill>
                <a:latin typeface="Crimson Pro"/>
              </a:rPr>
              <a:t>τ = (y3 - y2)/(x3 - x2)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4866" y="6760979"/>
            <a:ext cx="8353226" cy="210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83"/>
              </a:lnSpc>
              <a:spcBef>
                <a:spcPct val="0"/>
              </a:spcBef>
            </a:pPr>
            <a:r>
              <a:rPr lang="en-US" sz="4295">
                <a:solidFill>
                  <a:srgbClr val="000000"/>
                </a:solidFill>
                <a:latin typeface="Crimson Pro Bold"/>
              </a:rPr>
              <a:t>Nếu σ &gt; τ, định hướng ba điểm là thuận chiều kim đồng hồ (Xoay phải) và ngược lại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67039" y="5030834"/>
            <a:ext cx="2191479" cy="9861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7445" y="130352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40018" y="2752037"/>
            <a:ext cx="8047982" cy="753496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9910" y="3355350"/>
            <a:ext cx="10149760" cy="346360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6854823"/>
            <a:ext cx="9720699" cy="3317188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2766894" y="272669"/>
            <a:ext cx="12754211" cy="1169161"/>
            <a:chOff x="0" y="0"/>
            <a:chExt cx="17005615" cy="155888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7005615" cy="1558881"/>
              <a:chOff x="0" y="0"/>
              <a:chExt cx="3782400" cy="34672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>
                <a:off x="0" y="0"/>
                <a:ext cx="3782400" cy="346727"/>
              </a:xfrm>
              <a:custGeom>
                <a:avLst/>
                <a:gdLst/>
                <a:ahLst/>
                <a:cxnLst/>
                <a:rect r="r" b="b" t="t" l="l"/>
                <a:pathLst>
                  <a:path h="346727" w="3782400">
                    <a:moveTo>
                      <a:pt x="20638" y="0"/>
                    </a:moveTo>
                    <a:lnTo>
                      <a:pt x="3761761" y="0"/>
                    </a:lnTo>
                    <a:cubicBezTo>
                      <a:pt x="3773160" y="0"/>
                      <a:pt x="3782400" y="9240"/>
                      <a:pt x="3782400" y="20638"/>
                    </a:cubicBezTo>
                    <a:lnTo>
                      <a:pt x="3782400" y="326089"/>
                    </a:lnTo>
                    <a:cubicBezTo>
                      <a:pt x="3782400" y="337487"/>
                      <a:pt x="3773160" y="346727"/>
                      <a:pt x="3761761" y="346727"/>
                    </a:cubicBezTo>
                    <a:lnTo>
                      <a:pt x="20638" y="346727"/>
                    </a:lnTo>
                    <a:cubicBezTo>
                      <a:pt x="9240" y="346727"/>
                      <a:pt x="0" y="337487"/>
                      <a:pt x="0" y="326089"/>
                    </a:cubicBezTo>
                    <a:lnTo>
                      <a:pt x="0" y="20638"/>
                    </a:lnTo>
                    <a:cubicBezTo>
                      <a:pt x="0" y="9240"/>
                      <a:pt x="9240" y="0"/>
                      <a:pt x="20638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921644" y="35458"/>
              <a:ext cx="15162326" cy="1411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16"/>
                </a:lnSpc>
                <a:spcBef>
                  <a:spcPct val="0"/>
                </a:spcBef>
              </a:pPr>
              <a:r>
                <a:rPr lang="en-US" sz="6628">
                  <a:solidFill>
                    <a:srgbClr val="000000"/>
                  </a:solidFill>
                  <a:latin typeface="HK Grotesk Pro Medium Bold"/>
                </a:rPr>
                <a:t>Line segments intersection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48173" y="1631949"/>
            <a:ext cx="13499839" cy="66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3"/>
              </a:lnSpc>
              <a:spcBef>
                <a:spcPct val="0"/>
              </a:spcBef>
            </a:pPr>
            <a:r>
              <a:rPr lang="en-US" sz="4095">
                <a:solidFill>
                  <a:srgbClr val="000000"/>
                </a:solidFill>
                <a:latin typeface="Calistoga"/>
              </a:rPr>
              <a:t>Định hướng ba điểm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5142" y="2218637"/>
            <a:ext cx="9854877" cy="81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493"/>
              </a:lnSpc>
              <a:spcBef>
                <a:spcPct val="0"/>
              </a:spcBef>
            </a:pPr>
            <a:r>
              <a:rPr lang="en-US" sz="4995" u="sng">
                <a:solidFill>
                  <a:srgbClr val="000000"/>
                </a:solidFill>
                <a:latin typeface="Crimson Pro Bold"/>
              </a:rPr>
              <a:t>Ý tưởng</a:t>
            </a:r>
            <a:r>
              <a:rPr lang="en-US" sz="4995" u="sng">
                <a:solidFill>
                  <a:srgbClr val="000000"/>
                </a:solidFill>
                <a:latin typeface="Crimson Pro"/>
              </a:rPr>
              <a:t>: Tính độ dốc giữa ba điểm: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2697" y="3840391"/>
            <a:ext cx="8904547" cy="210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3"/>
              </a:lnSpc>
            </a:pPr>
            <a:r>
              <a:rPr lang="en-US" sz="4295">
                <a:solidFill>
                  <a:srgbClr val="000000"/>
                </a:solidFill>
                <a:latin typeface="Crimson Pro Bold"/>
              </a:rPr>
              <a:t>Định hướng của ba điểm sẽ dựa trên công thức: </a:t>
            </a:r>
          </a:p>
          <a:p>
            <a:pPr marL="0" indent="0" lvl="0">
              <a:lnSpc>
                <a:spcPts val="5583"/>
              </a:lnSpc>
              <a:spcBef>
                <a:spcPct val="0"/>
              </a:spcBef>
            </a:pPr>
            <a:r>
              <a:rPr lang="en-US" sz="4295">
                <a:solidFill>
                  <a:srgbClr val="000000"/>
                </a:solidFill>
                <a:latin typeface="Crimson Pro"/>
              </a:rPr>
              <a:t>(y2 - y1)*(x3 - x2) - (y3 - y2)*(x2 - x1)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7023" y="7318544"/>
            <a:ext cx="7406653" cy="2246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55"/>
              </a:lnSpc>
              <a:spcBef>
                <a:spcPct val="0"/>
              </a:spcBef>
            </a:pPr>
            <a:r>
              <a:rPr lang="en-US" sz="4580">
                <a:solidFill>
                  <a:srgbClr val="000000"/>
                </a:solidFill>
                <a:latin typeface="Crimson Pro Bold"/>
              </a:rPr>
              <a:t>Đẳng thức này có giá trị âm nếu như σ &lt; τ, i.e., tức là ngược chiều kim đồng hồ</a:t>
            </a: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58045" y="8391314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64384" y="4853531"/>
            <a:ext cx="14683628" cy="5140294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2766894" y="272669"/>
            <a:ext cx="12754211" cy="1169161"/>
            <a:chOff x="0" y="0"/>
            <a:chExt cx="17005615" cy="155888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7005615" cy="1558881"/>
              <a:chOff x="0" y="0"/>
              <a:chExt cx="3782400" cy="34672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0" y="0"/>
                <a:ext cx="3782400" cy="346727"/>
              </a:xfrm>
              <a:custGeom>
                <a:avLst/>
                <a:gdLst/>
                <a:ahLst/>
                <a:cxnLst/>
                <a:rect r="r" b="b" t="t" l="l"/>
                <a:pathLst>
                  <a:path h="346727" w="3782400">
                    <a:moveTo>
                      <a:pt x="20638" y="0"/>
                    </a:moveTo>
                    <a:lnTo>
                      <a:pt x="3761761" y="0"/>
                    </a:lnTo>
                    <a:cubicBezTo>
                      <a:pt x="3773160" y="0"/>
                      <a:pt x="3782400" y="9240"/>
                      <a:pt x="3782400" y="20638"/>
                    </a:cubicBezTo>
                    <a:lnTo>
                      <a:pt x="3782400" y="326089"/>
                    </a:lnTo>
                    <a:cubicBezTo>
                      <a:pt x="3782400" y="337487"/>
                      <a:pt x="3773160" y="346727"/>
                      <a:pt x="3761761" y="346727"/>
                    </a:cubicBezTo>
                    <a:lnTo>
                      <a:pt x="20638" y="346727"/>
                    </a:lnTo>
                    <a:cubicBezTo>
                      <a:pt x="9240" y="346727"/>
                      <a:pt x="0" y="337487"/>
                      <a:pt x="0" y="326089"/>
                    </a:cubicBezTo>
                    <a:lnTo>
                      <a:pt x="0" y="20638"/>
                    </a:lnTo>
                    <a:cubicBezTo>
                      <a:pt x="0" y="9240"/>
                      <a:pt x="9240" y="0"/>
                      <a:pt x="20638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921644" y="35458"/>
              <a:ext cx="15162326" cy="1411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16"/>
                </a:lnSpc>
                <a:spcBef>
                  <a:spcPct val="0"/>
                </a:spcBef>
              </a:pPr>
              <a:r>
                <a:rPr lang="en-US" sz="6628">
                  <a:solidFill>
                    <a:srgbClr val="000000"/>
                  </a:solidFill>
                  <a:latin typeface="HK Grotesk Pro Medium Bold"/>
                </a:rPr>
                <a:t>Line segments intersection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348173" y="1631949"/>
            <a:ext cx="13499839" cy="66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3"/>
              </a:lnSpc>
              <a:spcBef>
                <a:spcPct val="0"/>
              </a:spcBef>
            </a:pPr>
            <a:r>
              <a:rPr lang="en-US" sz="4095">
                <a:solidFill>
                  <a:srgbClr val="000000"/>
                </a:solidFill>
                <a:latin typeface="Calistoga"/>
              </a:rPr>
              <a:t>Định hướng ba điểm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5142" y="2218637"/>
            <a:ext cx="9854877" cy="81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493"/>
              </a:lnSpc>
              <a:spcBef>
                <a:spcPct val="0"/>
              </a:spcBef>
            </a:pPr>
            <a:r>
              <a:rPr lang="en-US" sz="4995" u="sng">
                <a:solidFill>
                  <a:srgbClr val="000000"/>
                </a:solidFill>
                <a:latin typeface="Crimson Pro Bold"/>
              </a:rPr>
              <a:t>Ý tưởng</a:t>
            </a:r>
            <a:r>
              <a:rPr lang="en-US" sz="4995" u="sng">
                <a:solidFill>
                  <a:srgbClr val="000000"/>
                </a:solidFill>
                <a:latin typeface="Crimson Pro"/>
              </a:rPr>
              <a:t>: Tính độ dốc giữa ba điểm: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5142" y="3282281"/>
            <a:ext cx="11069342" cy="140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3"/>
              </a:lnSpc>
            </a:pPr>
            <a:r>
              <a:rPr lang="en-US" sz="4295">
                <a:solidFill>
                  <a:srgbClr val="000000"/>
                </a:solidFill>
                <a:latin typeface="Crimson Pro Bold"/>
              </a:rPr>
              <a:t>Định hướng của ba điểm sẽ dựa trên công thức: </a:t>
            </a:r>
          </a:p>
          <a:p>
            <a:pPr marL="0" indent="0" lvl="0">
              <a:lnSpc>
                <a:spcPts val="5583"/>
              </a:lnSpc>
              <a:spcBef>
                <a:spcPct val="0"/>
              </a:spcBef>
            </a:pPr>
            <a:r>
              <a:rPr lang="en-US" sz="4295">
                <a:solidFill>
                  <a:srgbClr val="000000"/>
                </a:solidFill>
                <a:latin typeface="Crimson Pro"/>
              </a:rPr>
              <a:t>(y2 - y1)*(x3 - x2) - (y3 - y2)*(x2 - x1)</a:t>
            </a: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7445" y="227445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85142" y="1826483"/>
            <a:ext cx="13499839" cy="66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23"/>
              </a:lnSpc>
              <a:spcBef>
                <a:spcPct val="0"/>
              </a:spcBef>
            </a:pPr>
            <a:r>
              <a:rPr lang="en-US" sz="4095">
                <a:solidFill>
                  <a:srgbClr val="000000"/>
                </a:solidFill>
                <a:latin typeface="Calistoga"/>
              </a:rPr>
              <a:t>Định hướng ba điểm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5142" y="2538159"/>
            <a:ext cx="5438697" cy="163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493"/>
              </a:lnSpc>
              <a:spcBef>
                <a:spcPct val="0"/>
              </a:spcBef>
            </a:pPr>
            <a:r>
              <a:rPr lang="en-US" sz="4995" u="sng">
                <a:solidFill>
                  <a:srgbClr val="000000"/>
                </a:solidFill>
                <a:latin typeface="Crimson Pro Bold"/>
              </a:rPr>
              <a:t>Ý tưởng</a:t>
            </a:r>
            <a:r>
              <a:rPr lang="en-US" sz="4995" u="sng">
                <a:solidFill>
                  <a:srgbClr val="000000"/>
                </a:solidFill>
                <a:latin typeface="Crimson Pro"/>
              </a:rPr>
              <a:t>: Tính độ dốc giữa ba điểm: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220107" y="0"/>
            <a:ext cx="12067893" cy="1028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6760" t="3566" r="9171" b="10801"/>
          <a:stretch>
            <a:fillRect/>
          </a:stretch>
        </p:blipFill>
        <p:spPr>
          <a:xfrm flipH="false" flipV="false" rot="0">
            <a:off x="0" y="4276631"/>
            <a:ext cx="6302355" cy="601036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7445" y="155586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220107" y="0"/>
            <a:ext cx="12067893" cy="10287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31500" y="1796196"/>
            <a:ext cx="5165398" cy="66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323"/>
              </a:lnSpc>
              <a:spcBef>
                <a:spcPct val="0"/>
              </a:spcBef>
            </a:pPr>
            <a:r>
              <a:rPr lang="en-US" sz="4095">
                <a:solidFill>
                  <a:srgbClr val="000000"/>
                </a:solidFill>
                <a:latin typeface="Calistoga"/>
              </a:rPr>
              <a:t>Định hướng ba điểm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8478" y="2484916"/>
            <a:ext cx="5165398" cy="163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493"/>
              </a:lnSpc>
              <a:spcBef>
                <a:spcPct val="0"/>
              </a:spcBef>
            </a:pPr>
            <a:r>
              <a:rPr lang="en-US" sz="4995" u="sng">
                <a:solidFill>
                  <a:srgbClr val="000000"/>
                </a:solidFill>
                <a:latin typeface="Crimson Pro Bold"/>
              </a:rPr>
              <a:t>Ý tưởng</a:t>
            </a:r>
            <a:r>
              <a:rPr lang="en-US" sz="4995" u="sng">
                <a:solidFill>
                  <a:srgbClr val="000000"/>
                </a:solidFill>
                <a:latin typeface="Crimson Pro"/>
              </a:rPr>
              <a:t>: Tính độ dốc giữa ba điểm: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31500" y="4330638"/>
            <a:ext cx="5165398" cy="812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493"/>
              </a:lnSpc>
              <a:spcBef>
                <a:spcPct val="0"/>
              </a:spcBef>
            </a:pPr>
            <a:r>
              <a:rPr lang="en-US" sz="4995">
                <a:solidFill>
                  <a:srgbClr val="000000"/>
                </a:solidFill>
                <a:latin typeface="Crimson Pro Bold"/>
              </a:rPr>
              <a:t>Giá trị trả về là: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6553" y="5842110"/>
            <a:ext cx="1535958" cy="69118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02510" y="5324475"/>
            <a:ext cx="4266365" cy="141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03"/>
              </a:lnSpc>
              <a:spcBef>
                <a:spcPct val="0"/>
              </a:spcBef>
            </a:pPr>
            <a:r>
              <a:rPr lang="en-US" sz="4310">
                <a:solidFill>
                  <a:srgbClr val="000000"/>
                </a:solidFill>
                <a:latin typeface="Crimson Pro"/>
              </a:rPr>
              <a:t>0 nếu p2 nằm giữa p0 và p1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6553" y="7463769"/>
            <a:ext cx="1535958" cy="691181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602510" y="6946134"/>
            <a:ext cx="4266365" cy="141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03"/>
              </a:lnSpc>
              <a:spcBef>
                <a:spcPct val="0"/>
              </a:spcBef>
            </a:pPr>
            <a:r>
              <a:rPr lang="en-US" sz="4310">
                <a:solidFill>
                  <a:srgbClr val="000000"/>
                </a:solidFill>
                <a:latin typeface="Crimson Pro"/>
              </a:rPr>
              <a:t> -1 nếu p0 nằm giữa p1 và p2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6553" y="9034518"/>
            <a:ext cx="1535958" cy="69118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602510" y="8516884"/>
            <a:ext cx="4266365" cy="141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03"/>
              </a:lnSpc>
              <a:spcBef>
                <a:spcPct val="0"/>
              </a:spcBef>
            </a:pPr>
            <a:r>
              <a:rPr lang="en-US" sz="4310">
                <a:solidFill>
                  <a:srgbClr val="000000"/>
                </a:solidFill>
                <a:latin typeface="Crimson Pro"/>
              </a:rPr>
              <a:t> 1 nếu p1 nằm giữa p0 và p2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28217" y="9304647"/>
            <a:ext cx="4435800" cy="596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3"/>
              </a:lnSpc>
              <a:spcBef>
                <a:spcPct val="0"/>
              </a:spcBef>
            </a:pPr>
            <a:r>
              <a:rPr lang="en-US" sz="2566">
                <a:solidFill>
                  <a:srgbClr val="000000"/>
                </a:solidFill>
                <a:latin typeface="Montserrat Classic"/>
              </a:rPr>
              <a:t>*</a:t>
            </a:r>
            <a:r>
              <a:rPr lang="en-US" sz="2566" u="none">
                <a:solidFill>
                  <a:srgbClr val="000000"/>
                </a:solidFill>
                <a:latin typeface="Montserrat Classic"/>
              </a:rPr>
              <a:t>GE: Geometric Algorithms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526065" y="2122171"/>
            <a:ext cx="8597962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333"/>
              </a:lnSpc>
              <a:spcBef>
                <a:spcPct val="0"/>
              </a:spcBef>
            </a:pPr>
            <a:r>
              <a:rPr lang="en-US" sz="3666" u="none">
                <a:solidFill>
                  <a:srgbClr val="000000"/>
                </a:solidFill>
                <a:latin typeface="Montserrat Classic"/>
              </a:rPr>
              <a:t>What is GEOMETRIC ALGORITHMS?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342513" y="2219902"/>
            <a:ext cx="927410" cy="927410"/>
            <a:chOff x="0" y="0"/>
            <a:chExt cx="1236547" cy="123654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236547" cy="1236547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440552" y="-38832"/>
              <a:ext cx="355442" cy="102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526065" y="3352117"/>
            <a:ext cx="8937953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333"/>
              </a:lnSpc>
              <a:spcBef>
                <a:spcPct val="0"/>
              </a:spcBef>
            </a:pPr>
            <a:r>
              <a:rPr lang="en-US" sz="3666" u="none">
                <a:solidFill>
                  <a:srgbClr val="000000"/>
                </a:solidFill>
                <a:latin typeface="Montserrat Classic"/>
              </a:rPr>
              <a:t>How can we use GE to solve problem?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342513" y="3449848"/>
            <a:ext cx="927410" cy="927410"/>
            <a:chOff x="0" y="0"/>
            <a:chExt cx="1236547" cy="123654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236547" cy="123654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440552" y="-38832"/>
              <a:ext cx="355442" cy="102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526065" y="4582063"/>
            <a:ext cx="7958219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333"/>
              </a:lnSpc>
              <a:spcBef>
                <a:spcPct val="0"/>
              </a:spcBef>
            </a:pPr>
            <a:r>
              <a:rPr lang="en-US" sz="3666" u="none">
                <a:solidFill>
                  <a:srgbClr val="000000"/>
                </a:solidFill>
                <a:latin typeface="Montserrat Classic"/>
              </a:rPr>
              <a:t>What problems can GE pose?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342513" y="4679795"/>
            <a:ext cx="927410" cy="927410"/>
            <a:chOff x="0" y="0"/>
            <a:chExt cx="1236547" cy="1236547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236547" cy="1236547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440552" y="-38832"/>
              <a:ext cx="355442" cy="102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3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526065" y="5812010"/>
            <a:ext cx="7958219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Pros and Cons of GE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342513" y="5909741"/>
            <a:ext cx="927410" cy="927410"/>
            <a:chOff x="0" y="0"/>
            <a:chExt cx="1236547" cy="123654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236547" cy="1236547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440552" y="-38832"/>
              <a:ext cx="355442" cy="102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4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8526065" y="7041956"/>
            <a:ext cx="7958219" cy="837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sz="3666">
                <a:solidFill>
                  <a:srgbClr val="000000"/>
                </a:solidFill>
                <a:latin typeface="Montserrat Classic"/>
              </a:rPr>
              <a:t>Reinforcement exercises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342513" y="7139688"/>
            <a:ext cx="927410" cy="927410"/>
            <a:chOff x="0" y="0"/>
            <a:chExt cx="1236547" cy="1236547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236547" cy="1236547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440552" y="-38832"/>
              <a:ext cx="355442" cy="1028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53"/>
                </a:lnSpc>
                <a:spcBef>
                  <a:spcPct val="0"/>
                </a:spcBef>
              </a:pPr>
              <a:r>
                <a:rPr lang="en-US" sz="3676">
                  <a:solidFill>
                    <a:srgbClr val="000000"/>
                  </a:solidFill>
                  <a:latin typeface="Montserrat Classic Bold"/>
                </a:rPr>
                <a:t>5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531449" y="1770602"/>
            <a:ext cx="4186651" cy="1608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75"/>
              </a:lnSpc>
              <a:spcBef>
                <a:spcPct val="0"/>
              </a:spcBef>
            </a:pPr>
            <a:r>
              <a:rPr lang="en-US" sz="10396">
                <a:solidFill>
                  <a:srgbClr val="000000"/>
                </a:solidFill>
                <a:latin typeface="Bebas Neue Bold"/>
              </a:rPr>
              <a:t>TIMELINE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4920" y="3615864"/>
            <a:ext cx="5639709" cy="55151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76055" y="227445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645650" y="5056118"/>
            <a:ext cx="13642350" cy="523088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7389711" cy="505611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164920"/>
            <a:ext cx="7765285" cy="450663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510923" y="3862589"/>
            <a:ext cx="8166721" cy="558775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6458045" y="279350"/>
            <a:ext cx="1602510" cy="1602510"/>
            <a:chOff x="0" y="0"/>
            <a:chExt cx="2136680" cy="213668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766894" y="195606"/>
            <a:ext cx="12754211" cy="1169161"/>
            <a:chOff x="0" y="0"/>
            <a:chExt cx="3782400" cy="346727"/>
          </a:xfrm>
        </p:grpSpPr>
        <p:sp>
          <p:nvSpPr>
            <p:cNvPr name="Freeform 10" id="10"/>
            <p:cNvSpPr/>
            <p:nvPr/>
          </p:nvSpPr>
          <p:spPr>
            <a:xfrm flipH="false" flipV="false">
              <a:off x="0" y="0"/>
              <a:ext cx="3782400" cy="346727"/>
            </a:xfrm>
            <a:custGeom>
              <a:avLst/>
              <a:gdLst/>
              <a:ahLst/>
              <a:cxnLst/>
              <a:rect r="r" b="b" t="t" l="l"/>
              <a:pathLst>
                <a:path h="346727" w="3782400">
                  <a:moveTo>
                    <a:pt x="20638" y="0"/>
                  </a:moveTo>
                  <a:lnTo>
                    <a:pt x="3761761" y="0"/>
                  </a:lnTo>
                  <a:cubicBezTo>
                    <a:pt x="3773160" y="0"/>
                    <a:pt x="3782400" y="9240"/>
                    <a:pt x="3782400" y="20638"/>
                  </a:cubicBezTo>
                  <a:lnTo>
                    <a:pt x="3782400" y="326089"/>
                  </a:lnTo>
                  <a:cubicBezTo>
                    <a:pt x="3782400" y="337487"/>
                    <a:pt x="3773160" y="346727"/>
                    <a:pt x="3761761" y="346727"/>
                  </a:cubicBezTo>
                  <a:lnTo>
                    <a:pt x="20638" y="346727"/>
                  </a:lnTo>
                  <a:cubicBezTo>
                    <a:pt x="9240" y="346727"/>
                    <a:pt x="0" y="337487"/>
                    <a:pt x="0" y="326089"/>
                  </a:cubicBezTo>
                  <a:lnTo>
                    <a:pt x="0" y="20638"/>
                  </a:lnTo>
                  <a:cubicBezTo>
                    <a:pt x="0" y="9240"/>
                    <a:pt x="9240" y="0"/>
                    <a:pt x="20638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458128" y="203150"/>
            <a:ext cx="11371745" cy="10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6"/>
              </a:lnSpc>
              <a:spcBef>
                <a:spcPct val="0"/>
              </a:spcBef>
            </a:pPr>
            <a:r>
              <a:rPr lang="en-US" sz="6628">
                <a:solidFill>
                  <a:srgbClr val="000000"/>
                </a:solidFill>
                <a:latin typeface="HK Grotesk Pro Medium Bold"/>
              </a:rPr>
              <a:t>Line segments intersection</a:t>
            </a: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7445" y="227445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35653" y="5477216"/>
            <a:ext cx="5264398" cy="360195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205320" y="227445"/>
            <a:ext cx="11519707" cy="981971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1919261"/>
            <a:ext cx="5739593" cy="660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264"/>
              </a:lnSpc>
              <a:spcBef>
                <a:spcPct val="0"/>
              </a:spcBef>
            </a:pPr>
            <a:r>
              <a:rPr lang="en-US" sz="4049">
                <a:solidFill>
                  <a:srgbClr val="000000"/>
                </a:solidFill>
                <a:latin typeface="Crimson Pro"/>
              </a:rPr>
              <a:t>ccw(l1.p1, l1.p2, l2.p1)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695725"/>
            <a:ext cx="5739593" cy="660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264"/>
              </a:lnSpc>
              <a:spcBef>
                <a:spcPct val="0"/>
              </a:spcBef>
            </a:pPr>
            <a:r>
              <a:rPr lang="en-US" sz="4049">
                <a:solidFill>
                  <a:srgbClr val="000000"/>
                </a:solidFill>
                <a:latin typeface="Crimson Pro"/>
              </a:rPr>
              <a:t>ccw(l1.p1, l1.p2, l2.p2)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470554"/>
            <a:ext cx="5739593" cy="660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264"/>
              </a:lnSpc>
              <a:spcBef>
                <a:spcPct val="0"/>
              </a:spcBef>
            </a:pPr>
            <a:r>
              <a:rPr lang="en-US" sz="4049">
                <a:solidFill>
                  <a:srgbClr val="000000"/>
                </a:solidFill>
                <a:latin typeface="Crimson Pro"/>
              </a:rPr>
              <a:t>ccw(l2.p1, l2.p2, l1.p1)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245383"/>
            <a:ext cx="5739593" cy="660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264"/>
              </a:lnSpc>
              <a:spcBef>
                <a:spcPct val="0"/>
              </a:spcBef>
            </a:pPr>
            <a:r>
              <a:rPr lang="en-US" sz="4049">
                <a:solidFill>
                  <a:srgbClr val="000000"/>
                </a:solidFill>
                <a:latin typeface="Crimson Pro"/>
              </a:rPr>
              <a:t>ccw(l2.p1, l2.p2, l1.p2)</a:t>
            </a: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67861" y="0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6711614"/>
            <a:ext cx="6160665" cy="357538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7996" y="5612289"/>
            <a:ext cx="1535958" cy="69118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474" r="0" b="474"/>
          <a:stretch>
            <a:fillRect/>
          </a:stretch>
        </p:blipFill>
        <p:spPr>
          <a:xfrm flipH="false" flipV="false" rot="0">
            <a:off x="6159792" y="0"/>
            <a:ext cx="12128208" cy="1024023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73184" y="340781"/>
            <a:ext cx="5711949" cy="2090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3"/>
              </a:lnSpc>
            </a:pPr>
            <a:r>
              <a:rPr lang="en-US" sz="6395">
                <a:solidFill>
                  <a:srgbClr val="000000"/>
                </a:solidFill>
                <a:latin typeface="Crimson Pro"/>
              </a:rPr>
              <a:t>ccw</a:t>
            </a:r>
          </a:p>
          <a:p>
            <a:pPr marL="0" indent="0" lvl="0">
              <a:lnSpc>
                <a:spcPts val="8313"/>
              </a:lnSpc>
              <a:spcBef>
                <a:spcPct val="0"/>
              </a:spcBef>
            </a:pPr>
            <a:r>
              <a:rPr lang="en-US" sz="6395">
                <a:solidFill>
                  <a:srgbClr val="000000"/>
                </a:solidFill>
                <a:latin typeface="Crimson Pro"/>
              </a:rPr>
              <a:t>(l1.p1, l1.p2, l2.p1)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6823" y="2944151"/>
            <a:ext cx="6000588" cy="2107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83"/>
              </a:lnSpc>
            </a:pPr>
            <a:r>
              <a:rPr lang="en-US" sz="4295">
                <a:solidFill>
                  <a:srgbClr val="000000"/>
                </a:solidFill>
                <a:latin typeface="Crimson Pro"/>
              </a:rPr>
              <a:t>p2.x = 11                p1.x = 3                    p3.x = 6                 p1.y = 9</a:t>
            </a:r>
          </a:p>
          <a:p>
            <a:pPr marL="0" indent="0" lvl="0">
              <a:lnSpc>
                <a:spcPts val="5583"/>
              </a:lnSpc>
              <a:spcBef>
                <a:spcPct val="0"/>
              </a:spcBef>
            </a:pPr>
            <a:r>
              <a:rPr lang="en-US" sz="4295">
                <a:solidFill>
                  <a:srgbClr val="000000"/>
                </a:solidFill>
                <a:latin typeface="Crimson Pro"/>
              </a:rPr>
              <a:t>p2.y = 1                  p3.y = 8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9127" y="5555139"/>
            <a:ext cx="4266365" cy="70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03"/>
              </a:lnSpc>
              <a:spcBef>
                <a:spcPct val="0"/>
              </a:spcBef>
            </a:pPr>
            <a:r>
              <a:rPr lang="en-US" sz="4310">
                <a:solidFill>
                  <a:srgbClr val="000000"/>
                </a:solidFill>
                <a:latin typeface="Crimson Pro Bold"/>
              </a:rPr>
              <a:t>return +1</a:t>
            </a: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6711614"/>
            <a:ext cx="6160665" cy="357538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419" r="0" b="419"/>
          <a:stretch>
            <a:fillRect/>
          </a:stretch>
        </p:blipFill>
        <p:spPr>
          <a:xfrm flipH="false" flipV="false" rot="0">
            <a:off x="6160665" y="36056"/>
            <a:ext cx="12127335" cy="1025094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75226" y="1612899"/>
            <a:ext cx="6087180" cy="88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013"/>
              </a:lnSpc>
              <a:spcBef>
                <a:spcPct val="0"/>
              </a:spcBef>
            </a:pPr>
            <a:r>
              <a:rPr lang="en-US" sz="5395">
                <a:solidFill>
                  <a:srgbClr val="000000"/>
                </a:solidFill>
                <a:latin typeface="Crimson Pro"/>
              </a:rPr>
              <a:t>ccw(l1.p1, l1.p2, l2.p2)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226" y="2434651"/>
            <a:ext cx="6087180" cy="88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013"/>
              </a:lnSpc>
              <a:spcBef>
                <a:spcPct val="0"/>
              </a:spcBef>
            </a:pPr>
            <a:r>
              <a:rPr lang="en-US" sz="5395">
                <a:solidFill>
                  <a:srgbClr val="000000"/>
                </a:solidFill>
                <a:latin typeface="Crimson Pro"/>
              </a:rPr>
              <a:t>ccw(l2.p1, l2.p2, l1.p1)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226" y="3256403"/>
            <a:ext cx="6087180" cy="88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013"/>
              </a:lnSpc>
              <a:spcBef>
                <a:spcPct val="0"/>
              </a:spcBef>
            </a:pPr>
            <a:r>
              <a:rPr lang="en-US" sz="5395">
                <a:solidFill>
                  <a:srgbClr val="000000"/>
                </a:solidFill>
                <a:latin typeface="Crimson Pro"/>
              </a:rPr>
              <a:t>ccw(l2.p1, l2.p2, l1.p2)</a:t>
            </a:r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6711614"/>
            <a:ext cx="6160665" cy="357538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3485" y="1535835"/>
            <a:ext cx="6087180" cy="88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013"/>
              </a:lnSpc>
              <a:spcBef>
                <a:spcPct val="0"/>
              </a:spcBef>
            </a:pPr>
            <a:r>
              <a:rPr lang="en-US" sz="5395">
                <a:solidFill>
                  <a:srgbClr val="000000"/>
                </a:solidFill>
                <a:latin typeface="Crimson Pro"/>
              </a:rPr>
              <a:t>ccw(l1.p1, l1.p2, l2.p2)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485" y="2357587"/>
            <a:ext cx="6087180" cy="88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013"/>
              </a:lnSpc>
              <a:spcBef>
                <a:spcPct val="0"/>
              </a:spcBef>
            </a:pPr>
            <a:r>
              <a:rPr lang="en-US" sz="5395">
                <a:solidFill>
                  <a:srgbClr val="000000"/>
                </a:solidFill>
                <a:latin typeface="Crimson Pro"/>
              </a:rPr>
              <a:t>ccw(l2.p1, l2.p2, l1.p1)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485" y="3179340"/>
            <a:ext cx="6087180" cy="883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013"/>
              </a:lnSpc>
              <a:spcBef>
                <a:spcPct val="0"/>
              </a:spcBef>
            </a:pPr>
            <a:r>
              <a:rPr lang="en-US" sz="5395">
                <a:solidFill>
                  <a:srgbClr val="000000"/>
                </a:solidFill>
                <a:latin typeface="Crimson Pro"/>
              </a:rPr>
              <a:t>ccw(l2.p1, l2.p2, l1.p2)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419" r="0" b="419"/>
          <a:stretch>
            <a:fillRect/>
          </a:stretch>
        </p:blipFill>
        <p:spPr>
          <a:xfrm flipH="false" flipV="false" rot="0">
            <a:off x="6160665" y="36056"/>
            <a:ext cx="12127335" cy="1025094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3485" y="4220125"/>
            <a:ext cx="1535958" cy="691181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724616" y="4162975"/>
            <a:ext cx="4266365" cy="70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03"/>
              </a:lnSpc>
              <a:spcBef>
                <a:spcPct val="0"/>
              </a:spcBef>
            </a:pPr>
            <a:r>
              <a:rPr lang="en-US" sz="4310">
                <a:solidFill>
                  <a:srgbClr val="000000"/>
                </a:solidFill>
                <a:latin typeface="Crimson Pro Bold"/>
              </a:rPr>
              <a:t>return +1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3485" y="4911306"/>
            <a:ext cx="1535958" cy="691181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724616" y="4854156"/>
            <a:ext cx="4266365" cy="70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03"/>
              </a:lnSpc>
              <a:spcBef>
                <a:spcPct val="0"/>
              </a:spcBef>
            </a:pPr>
            <a:r>
              <a:rPr lang="en-US" sz="4310">
                <a:solidFill>
                  <a:srgbClr val="000000"/>
                </a:solidFill>
                <a:latin typeface="Crimson Pro Bold"/>
              </a:rPr>
              <a:t>return -1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3485" y="5754887"/>
            <a:ext cx="1535958" cy="691181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724616" y="5697737"/>
            <a:ext cx="4266365" cy="70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603"/>
              </a:lnSpc>
              <a:spcBef>
                <a:spcPct val="0"/>
              </a:spcBef>
            </a:pPr>
            <a:r>
              <a:rPr lang="en-US" sz="4310">
                <a:solidFill>
                  <a:srgbClr val="000000"/>
                </a:solidFill>
                <a:latin typeface="Crimson Pro Bold"/>
              </a:rPr>
              <a:t>return -1</a:t>
            </a:r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5490" y="77064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66894" y="272669"/>
            <a:ext cx="12754211" cy="1169161"/>
            <a:chOff x="0" y="0"/>
            <a:chExt cx="3782400" cy="346727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782400" cy="346727"/>
            </a:xfrm>
            <a:custGeom>
              <a:avLst/>
              <a:gdLst/>
              <a:ahLst/>
              <a:cxnLst/>
              <a:rect r="r" b="b" t="t" l="l"/>
              <a:pathLst>
                <a:path h="346727" w="3782400">
                  <a:moveTo>
                    <a:pt x="20638" y="0"/>
                  </a:moveTo>
                  <a:lnTo>
                    <a:pt x="3761761" y="0"/>
                  </a:lnTo>
                  <a:cubicBezTo>
                    <a:pt x="3773160" y="0"/>
                    <a:pt x="3782400" y="9240"/>
                    <a:pt x="3782400" y="20638"/>
                  </a:cubicBezTo>
                  <a:lnTo>
                    <a:pt x="3782400" y="326089"/>
                  </a:lnTo>
                  <a:cubicBezTo>
                    <a:pt x="3782400" y="337487"/>
                    <a:pt x="3773160" y="346727"/>
                    <a:pt x="3761761" y="346727"/>
                  </a:cubicBezTo>
                  <a:lnTo>
                    <a:pt x="20638" y="346727"/>
                  </a:lnTo>
                  <a:cubicBezTo>
                    <a:pt x="9240" y="346727"/>
                    <a:pt x="0" y="337487"/>
                    <a:pt x="0" y="326089"/>
                  </a:cubicBezTo>
                  <a:lnTo>
                    <a:pt x="0" y="20638"/>
                  </a:lnTo>
                  <a:cubicBezTo>
                    <a:pt x="0" y="9240"/>
                    <a:pt x="9240" y="0"/>
                    <a:pt x="20638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65943" y="1915131"/>
            <a:ext cx="14556114" cy="558124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458128" y="280213"/>
            <a:ext cx="11371745" cy="10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6"/>
              </a:lnSpc>
              <a:spcBef>
                <a:spcPct val="0"/>
              </a:spcBef>
            </a:pPr>
            <a:r>
              <a:rPr lang="en-US" sz="6628">
                <a:solidFill>
                  <a:srgbClr val="000000"/>
                </a:solidFill>
                <a:latin typeface="HK Grotesk Pro Medium Bold"/>
              </a:rPr>
              <a:t>Line segments intersection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7985354"/>
            <a:ext cx="2191479" cy="986165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191479" y="7855523"/>
            <a:ext cx="6087180" cy="140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83"/>
              </a:lnSpc>
              <a:spcBef>
                <a:spcPct val="0"/>
              </a:spcBef>
            </a:pPr>
            <a:r>
              <a:rPr lang="en-US" sz="4295">
                <a:solidFill>
                  <a:srgbClr val="000000"/>
                </a:solidFill>
                <a:latin typeface="Crimson Pro Bold"/>
              </a:rPr>
              <a:t>Trả về -1: </a:t>
            </a:r>
            <a:r>
              <a:rPr lang="en-US" sz="4295">
                <a:solidFill>
                  <a:srgbClr val="000000"/>
                </a:solidFill>
                <a:latin typeface="Crimson Pro"/>
              </a:rPr>
              <a:t>Hai đường thẳng không cắt nhau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89186" y="7855523"/>
            <a:ext cx="5997559" cy="140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83"/>
              </a:lnSpc>
              <a:spcBef>
                <a:spcPct val="0"/>
              </a:spcBef>
            </a:pPr>
            <a:r>
              <a:rPr lang="en-US" sz="4295">
                <a:solidFill>
                  <a:srgbClr val="000000"/>
                </a:solidFill>
                <a:latin typeface="Crimson Pro Bold"/>
              </a:rPr>
              <a:t>Trả về 1: </a:t>
            </a:r>
            <a:r>
              <a:rPr lang="en-US" sz="4295">
                <a:solidFill>
                  <a:srgbClr val="000000"/>
                </a:solidFill>
                <a:latin typeface="Crimson Pro"/>
              </a:rPr>
              <a:t>Hai đường thẳng cắt nhau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297707" y="8087641"/>
            <a:ext cx="2191479" cy="9861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5490" y="77064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66894" y="272669"/>
            <a:ext cx="12754211" cy="1169161"/>
            <a:chOff x="0" y="0"/>
            <a:chExt cx="3782400" cy="346727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782400" cy="346727"/>
            </a:xfrm>
            <a:custGeom>
              <a:avLst/>
              <a:gdLst/>
              <a:ahLst/>
              <a:cxnLst/>
              <a:rect r="r" b="b" t="t" l="l"/>
              <a:pathLst>
                <a:path h="346727" w="3782400">
                  <a:moveTo>
                    <a:pt x="20638" y="0"/>
                  </a:moveTo>
                  <a:lnTo>
                    <a:pt x="3761761" y="0"/>
                  </a:lnTo>
                  <a:cubicBezTo>
                    <a:pt x="3773160" y="0"/>
                    <a:pt x="3782400" y="9240"/>
                    <a:pt x="3782400" y="20638"/>
                  </a:cubicBezTo>
                  <a:lnTo>
                    <a:pt x="3782400" y="326089"/>
                  </a:lnTo>
                  <a:cubicBezTo>
                    <a:pt x="3782400" y="337487"/>
                    <a:pt x="3773160" y="346727"/>
                    <a:pt x="3761761" y="346727"/>
                  </a:cubicBezTo>
                  <a:lnTo>
                    <a:pt x="20638" y="346727"/>
                  </a:lnTo>
                  <a:cubicBezTo>
                    <a:pt x="9240" y="346727"/>
                    <a:pt x="0" y="337487"/>
                    <a:pt x="0" y="326089"/>
                  </a:cubicBezTo>
                  <a:lnTo>
                    <a:pt x="0" y="20638"/>
                  </a:lnTo>
                  <a:cubicBezTo>
                    <a:pt x="0" y="9240"/>
                    <a:pt x="9240" y="0"/>
                    <a:pt x="20638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458128" y="280213"/>
            <a:ext cx="11371745" cy="10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6"/>
              </a:lnSpc>
              <a:spcBef>
                <a:spcPct val="0"/>
              </a:spcBef>
            </a:pPr>
            <a:r>
              <a:rPr lang="en-US" sz="6628">
                <a:solidFill>
                  <a:srgbClr val="000000"/>
                </a:solidFill>
                <a:latin typeface="HK Grotesk Pro Medium Bold"/>
              </a:rPr>
              <a:t>Line segments intersection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035904"/>
            <a:ext cx="6160665" cy="421519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687931" y="2969229"/>
            <a:ext cx="5997559" cy="1678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23"/>
              </a:lnSpc>
              <a:spcBef>
                <a:spcPct val="0"/>
              </a:spcBef>
            </a:pPr>
            <a:r>
              <a:rPr lang="en-US" sz="5095">
                <a:solidFill>
                  <a:srgbClr val="000000"/>
                </a:solidFill>
                <a:latin typeface="Crimson Pro Bold"/>
              </a:rPr>
              <a:t>Trả về 1: </a:t>
            </a:r>
            <a:r>
              <a:rPr lang="en-US" sz="5095">
                <a:solidFill>
                  <a:srgbClr val="000000"/>
                </a:solidFill>
                <a:latin typeface="Crimson Pro"/>
              </a:rPr>
              <a:t>Hai đường thẳng cắt nhau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496452" y="3348668"/>
            <a:ext cx="2191479" cy="98616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5490" y="77064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66894" y="272669"/>
            <a:ext cx="12754211" cy="1169161"/>
            <a:chOff x="0" y="0"/>
            <a:chExt cx="3782400" cy="346727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782400" cy="346727"/>
            </a:xfrm>
            <a:custGeom>
              <a:avLst/>
              <a:gdLst/>
              <a:ahLst/>
              <a:cxnLst/>
              <a:rect r="r" b="b" t="t" l="l"/>
              <a:pathLst>
                <a:path h="346727" w="3782400">
                  <a:moveTo>
                    <a:pt x="20638" y="0"/>
                  </a:moveTo>
                  <a:lnTo>
                    <a:pt x="3761761" y="0"/>
                  </a:lnTo>
                  <a:cubicBezTo>
                    <a:pt x="3773160" y="0"/>
                    <a:pt x="3782400" y="9240"/>
                    <a:pt x="3782400" y="20638"/>
                  </a:cubicBezTo>
                  <a:lnTo>
                    <a:pt x="3782400" y="326089"/>
                  </a:lnTo>
                  <a:cubicBezTo>
                    <a:pt x="3782400" y="337487"/>
                    <a:pt x="3773160" y="346727"/>
                    <a:pt x="3761761" y="346727"/>
                  </a:cubicBezTo>
                  <a:lnTo>
                    <a:pt x="20638" y="346727"/>
                  </a:lnTo>
                  <a:cubicBezTo>
                    <a:pt x="9240" y="346727"/>
                    <a:pt x="0" y="337487"/>
                    <a:pt x="0" y="326089"/>
                  </a:cubicBezTo>
                  <a:lnTo>
                    <a:pt x="0" y="20638"/>
                  </a:lnTo>
                  <a:cubicBezTo>
                    <a:pt x="0" y="9240"/>
                    <a:pt x="9240" y="0"/>
                    <a:pt x="20638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47710" y="1679574"/>
            <a:ext cx="14937779" cy="7578726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458128" y="280213"/>
            <a:ext cx="11371745" cy="10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6"/>
              </a:lnSpc>
              <a:spcBef>
                <a:spcPct val="0"/>
              </a:spcBef>
            </a:pPr>
            <a:r>
              <a:rPr lang="en-US" sz="6628">
                <a:solidFill>
                  <a:srgbClr val="000000"/>
                </a:solidFill>
                <a:latin typeface="HK Grotesk Pro Medium Bold"/>
              </a:rPr>
              <a:t>Simple closed path</a:t>
            </a: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5490" y="77064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66894" y="272669"/>
            <a:ext cx="12754211" cy="1169161"/>
            <a:chOff x="0" y="0"/>
            <a:chExt cx="3782400" cy="346727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782400" cy="346727"/>
            </a:xfrm>
            <a:custGeom>
              <a:avLst/>
              <a:gdLst/>
              <a:ahLst/>
              <a:cxnLst/>
              <a:rect r="r" b="b" t="t" l="l"/>
              <a:pathLst>
                <a:path h="346727" w="3782400">
                  <a:moveTo>
                    <a:pt x="20638" y="0"/>
                  </a:moveTo>
                  <a:lnTo>
                    <a:pt x="3761761" y="0"/>
                  </a:lnTo>
                  <a:cubicBezTo>
                    <a:pt x="3773160" y="0"/>
                    <a:pt x="3782400" y="9240"/>
                    <a:pt x="3782400" y="20638"/>
                  </a:cubicBezTo>
                  <a:lnTo>
                    <a:pt x="3782400" y="326089"/>
                  </a:lnTo>
                  <a:cubicBezTo>
                    <a:pt x="3782400" y="337487"/>
                    <a:pt x="3773160" y="346727"/>
                    <a:pt x="3761761" y="346727"/>
                  </a:cubicBezTo>
                  <a:lnTo>
                    <a:pt x="20638" y="346727"/>
                  </a:lnTo>
                  <a:cubicBezTo>
                    <a:pt x="9240" y="346727"/>
                    <a:pt x="0" y="337487"/>
                    <a:pt x="0" y="326089"/>
                  </a:cubicBezTo>
                  <a:lnTo>
                    <a:pt x="0" y="20638"/>
                  </a:lnTo>
                  <a:cubicBezTo>
                    <a:pt x="0" y="9240"/>
                    <a:pt x="9240" y="0"/>
                    <a:pt x="20638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679574"/>
            <a:ext cx="7396384" cy="447675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862916" y="1679574"/>
            <a:ext cx="7396384" cy="4476759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458128" y="280213"/>
            <a:ext cx="11371745" cy="10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6"/>
              </a:lnSpc>
              <a:spcBef>
                <a:spcPct val="0"/>
              </a:spcBef>
            </a:pPr>
            <a:r>
              <a:rPr lang="en-US" sz="6628">
                <a:solidFill>
                  <a:srgbClr val="000000"/>
                </a:solidFill>
                <a:latin typeface="HK Grotesk Pro Medium Bold"/>
              </a:rPr>
              <a:t>Simple closed path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0725" y="6223008"/>
            <a:ext cx="13331279" cy="3944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4"/>
              </a:lnSpc>
              <a:spcBef>
                <a:spcPct val="0"/>
              </a:spcBef>
            </a:pPr>
            <a:r>
              <a:rPr lang="en-US" sz="4453">
                <a:solidFill>
                  <a:srgbClr val="000000"/>
                </a:solidFill>
                <a:latin typeface="Crimson Pro Bold"/>
              </a:rPr>
              <a:t>Input</a:t>
            </a:r>
            <a:r>
              <a:rPr lang="en-US" sz="4453">
                <a:solidFill>
                  <a:srgbClr val="000000"/>
                </a:solidFill>
                <a:latin typeface="Crimson Pro"/>
              </a:rPr>
              <a:t>: points[] = {(0, 3), (1, 1), (2, 2), (4, 4),</a:t>
            </a:r>
          </a:p>
          <a:p>
            <a:pPr>
              <a:lnSpc>
                <a:spcPts val="6234"/>
              </a:lnSpc>
              <a:spcBef>
                <a:spcPct val="0"/>
              </a:spcBef>
            </a:pPr>
            <a:r>
              <a:rPr lang="en-US" sz="4453">
                <a:solidFill>
                  <a:srgbClr val="000000"/>
                </a:solidFill>
                <a:latin typeface="Crimson Pro"/>
              </a:rPr>
              <a:t>                   (0, 0), (1, 2), (3, 1}, {3, 3}};</a:t>
            </a:r>
          </a:p>
          <a:p>
            <a:pPr>
              <a:lnSpc>
                <a:spcPts val="6234"/>
              </a:lnSpc>
              <a:spcBef>
                <a:spcPct val="0"/>
              </a:spcBef>
            </a:pPr>
            <a:r>
              <a:rPr lang="en-US" sz="4453">
                <a:solidFill>
                  <a:srgbClr val="000000"/>
                </a:solidFill>
                <a:latin typeface="Crimson Pro Bold"/>
              </a:rPr>
              <a:t>Output</a:t>
            </a:r>
            <a:r>
              <a:rPr lang="en-US" sz="4453">
                <a:solidFill>
                  <a:srgbClr val="000000"/>
                </a:solidFill>
                <a:latin typeface="Crimson Pro"/>
              </a:rPr>
              <a:t>: Đường nối các diểm mà không cắt lại đường đã nối</a:t>
            </a:r>
          </a:p>
          <a:p>
            <a:pPr>
              <a:lnSpc>
                <a:spcPts val="6234"/>
              </a:lnSpc>
              <a:spcBef>
                <a:spcPct val="0"/>
              </a:spcBef>
            </a:pPr>
            <a:r>
              <a:rPr lang="en-US" sz="4453">
                <a:solidFill>
                  <a:srgbClr val="000000"/>
                </a:solidFill>
                <a:latin typeface="Crimson Pro"/>
              </a:rPr>
              <a:t>       {(0, 0), (3, 1), (1, 1), (2, 2), (3, 3),</a:t>
            </a:r>
          </a:p>
          <a:p>
            <a:pPr>
              <a:lnSpc>
                <a:spcPts val="6234"/>
              </a:lnSpc>
              <a:spcBef>
                <a:spcPct val="0"/>
              </a:spcBef>
            </a:pPr>
            <a:r>
              <a:rPr lang="en-US" sz="4453">
                <a:solidFill>
                  <a:srgbClr val="000000"/>
                </a:solidFill>
                <a:latin typeface="Crimson Pro"/>
              </a:rPr>
              <a:t>        (4, 4), (1, 2), (0, 3)}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732" y="4146385"/>
            <a:ext cx="2942501" cy="4380976"/>
            <a:chOff x="0" y="0"/>
            <a:chExt cx="3923334" cy="584130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908936" cy="5841301"/>
              <a:chOff x="0" y="0"/>
              <a:chExt cx="698509" cy="104381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0" y="0"/>
                <a:ext cx="698509" cy="1043814"/>
              </a:xfrm>
              <a:custGeom>
                <a:avLst/>
                <a:gdLst/>
                <a:ahLst/>
                <a:cxnLst/>
                <a:rect r="r" b="b" t="t" l="l"/>
                <a:pathLst>
                  <a:path h="1043814" w="698509">
                    <a:moveTo>
                      <a:pt x="89786" y="0"/>
                    </a:moveTo>
                    <a:lnTo>
                      <a:pt x="608723" y="0"/>
                    </a:lnTo>
                    <a:cubicBezTo>
                      <a:pt x="632536" y="0"/>
                      <a:pt x="655373" y="9460"/>
                      <a:pt x="672212" y="26298"/>
                    </a:cubicBezTo>
                    <a:cubicBezTo>
                      <a:pt x="689050" y="43136"/>
                      <a:pt x="698509" y="65973"/>
                      <a:pt x="698509" y="89786"/>
                    </a:cubicBezTo>
                    <a:lnTo>
                      <a:pt x="698509" y="954028"/>
                    </a:lnTo>
                    <a:cubicBezTo>
                      <a:pt x="698509" y="1003616"/>
                      <a:pt x="658311" y="1043814"/>
                      <a:pt x="608723" y="1043814"/>
                    </a:cubicBezTo>
                    <a:lnTo>
                      <a:pt x="89786" y="1043814"/>
                    </a:lnTo>
                    <a:cubicBezTo>
                      <a:pt x="65973" y="1043814"/>
                      <a:pt x="43136" y="1034355"/>
                      <a:pt x="26298" y="1017517"/>
                    </a:cubicBezTo>
                    <a:cubicBezTo>
                      <a:pt x="9460" y="1000678"/>
                      <a:pt x="0" y="977841"/>
                      <a:pt x="0" y="954028"/>
                    </a:cubicBezTo>
                    <a:lnTo>
                      <a:pt x="0" y="89786"/>
                    </a:lnTo>
                    <a:cubicBezTo>
                      <a:pt x="0" y="65973"/>
                      <a:pt x="9460" y="43136"/>
                      <a:pt x="26298" y="26298"/>
                    </a:cubicBezTo>
                    <a:cubicBezTo>
                      <a:pt x="43136" y="9460"/>
                      <a:pt x="65973" y="0"/>
                      <a:pt x="89786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6321" y="2427637"/>
              <a:ext cx="3917013" cy="85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93"/>
                </a:lnSpc>
                <a:spcBef>
                  <a:spcPct val="0"/>
                </a:spcBef>
              </a:pPr>
              <a:r>
                <a:rPr lang="en-US" sz="3995">
                  <a:solidFill>
                    <a:srgbClr val="000000"/>
                  </a:solidFill>
                  <a:latin typeface="HK Grotesk Pro Medium Bold"/>
                </a:rPr>
                <a:t>Synopsis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625819" y="1649374"/>
            <a:ext cx="13394920" cy="129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14"/>
              </a:lnSpc>
              <a:spcBef>
                <a:spcPct val="0"/>
              </a:spcBef>
            </a:pPr>
            <a:r>
              <a:rPr lang="en-US" sz="9420">
                <a:solidFill>
                  <a:srgbClr val="000000"/>
                </a:solidFill>
                <a:latin typeface="Bebas Neue Bold"/>
              </a:rPr>
              <a:t>Geometric algorithm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973009" y="4146385"/>
            <a:ext cx="2939493" cy="4380976"/>
            <a:chOff x="0" y="0"/>
            <a:chExt cx="3919324" cy="5841301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3908936" cy="5841301"/>
              <a:chOff x="0" y="0"/>
              <a:chExt cx="698509" cy="104381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>
                <a:off x="0" y="0"/>
                <a:ext cx="698509" cy="1043814"/>
              </a:xfrm>
              <a:custGeom>
                <a:avLst/>
                <a:gdLst/>
                <a:ahLst/>
                <a:cxnLst/>
                <a:rect r="r" b="b" t="t" l="l"/>
                <a:pathLst>
                  <a:path h="1043814" w="698509">
                    <a:moveTo>
                      <a:pt x="89786" y="0"/>
                    </a:moveTo>
                    <a:lnTo>
                      <a:pt x="608723" y="0"/>
                    </a:lnTo>
                    <a:cubicBezTo>
                      <a:pt x="632536" y="0"/>
                      <a:pt x="655373" y="9460"/>
                      <a:pt x="672212" y="26298"/>
                    </a:cubicBezTo>
                    <a:cubicBezTo>
                      <a:pt x="689050" y="43136"/>
                      <a:pt x="698509" y="65973"/>
                      <a:pt x="698509" y="89786"/>
                    </a:cubicBezTo>
                    <a:lnTo>
                      <a:pt x="698509" y="954028"/>
                    </a:lnTo>
                    <a:cubicBezTo>
                      <a:pt x="698509" y="1003616"/>
                      <a:pt x="658311" y="1043814"/>
                      <a:pt x="608723" y="1043814"/>
                    </a:cubicBezTo>
                    <a:lnTo>
                      <a:pt x="89786" y="1043814"/>
                    </a:lnTo>
                    <a:cubicBezTo>
                      <a:pt x="65973" y="1043814"/>
                      <a:pt x="43136" y="1034355"/>
                      <a:pt x="26298" y="1017517"/>
                    </a:cubicBezTo>
                    <a:cubicBezTo>
                      <a:pt x="9460" y="1000678"/>
                      <a:pt x="0" y="977841"/>
                      <a:pt x="0" y="954028"/>
                    </a:cubicBezTo>
                    <a:lnTo>
                      <a:pt x="0" y="89786"/>
                    </a:lnTo>
                    <a:cubicBezTo>
                      <a:pt x="0" y="65973"/>
                      <a:pt x="9460" y="43136"/>
                      <a:pt x="26298" y="26298"/>
                    </a:cubicBezTo>
                    <a:cubicBezTo>
                      <a:pt x="43136" y="9460"/>
                      <a:pt x="65973" y="0"/>
                      <a:pt x="89786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311" y="1462437"/>
              <a:ext cx="3917013" cy="2608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93"/>
                </a:lnSpc>
                <a:spcBef>
                  <a:spcPct val="0"/>
                </a:spcBef>
              </a:pPr>
              <a:r>
                <a:rPr lang="en-US" sz="3995">
                  <a:solidFill>
                    <a:srgbClr val="000000"/>
                  </a:solidFill>
                  <a:latin typeface="HK Grotesk Pro Medium Bold"/>
                </a:rPr>
                <a:t>Points, lines and polygons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646365" y="4090505"/>
            <a:ext cx="2944341" cy="4380976"/>
            <a:chOff x="0" y="0"/>
            <a:chExt cx="3925788" cy="584130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16853" y="0"/>
              <a:ext cx="3908936" cy="5841301"/>
              <a:chOff x="0" y="0"/>
              <a:chExt cx="698509" cy="104381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>
                <a:off x="0" y="0"/>
                <a:ext cx="698509" cy="1043814"/>
              </a:xfrm>
              <a:custGeom>
                <a:avLst/>
                <a:gdLst/>
                <a:ahLst/>
                <a:cxnLst/>
                <a:rect r="r" b="b" t="t" l="l"/>
                <a:pathLst>
                  <a:path h="1043814" w="698509">
                    <a:moveTo>
                      <a:pt x="89786" y="0"/>
                    </a:moveTo>
                    <a:lnTo>
                      <a:pt x="608723" y="0"/>
                    </a:lnTo>
                    <a:cubicBezTo>
                      <a:pt x="632536" y="0"/>
                      <a:pt x="655373" y="9460"/>
                      <a:pt x="672212" y="26298"/>
                    </a:cubicBezTo>
                    <a:cubicBezTo>
                      <a:pt x="689050" y="43136"/>
                      <a:pt x="698509" y="65973"/>
                      <a:pt x="698509" y="89786"/>
                    </a:cubicBezTo>
                    <a:lnTo>
                      <a:pt x="698509" y="954028"/>
                    </a:lnTo>
                    <a:cubicBezTo>
                      <a:pt x="698509" y="1003616"/>
                      <a:pt x="658311" y="1043814"/>
                      <a:pt x="608723" y="1043814"/>
                    </a:cubicBezTo>
                    <a:lnTo>
                      <a:pt x="89786" y="1043814"/>
                    </a:lnTo>
                    <a:cubicBezTo>
                      <a:pt x="65973" y="1043814"/>
                      <a:pt x="43136" y="1034355"/>
                      <a:pt x="26298" y="1017517"/>
                    </a:cubicBezTo>
                    <a:cubicBezTo>
                      <a:pt x="9460" y="1000678"/>
                      <a:pt x="0" y="977841"/>
                      <a:pt x="0" y="954028"/>
                    </a:cubicBezTo>
                    <a:lnTo>
                      <a:pt x="0" y="89786"/>
                    </a:lnTo>
                    <a:cubicBezTo>
                      <a:pt x="0" y="65973"/>
                      <a:pt x="9460" y="43136"/>
                      <a:pt x="26298" y="26298"/>
                    </a:cubicBezTo>
                    <a:cubicBezTo>
                      <a:pt x="43136" y="9460"/>
                      <a:pt x="65973" y="0"/>
                      <a:pt x="89786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0" y="1481487"/>
              <a:ext cx="3925788" cy="2608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93"/>
                </a:lnSpc>
                <a:spcBef>
                  <a:spcPct val="0"/>
                </a:spcBef>
              </a:pPr>
              <a:r>
                <a:rPr lang="en-US" sz="3995">
                  <a:solidFill>
                    <a:srgbClr val="000000"/>
                  </a:solidFill>
                  <a:latin typeface="HK Grotesk Pro Medium Bold"/>
                </a:rPr>
                <a:t>Line segments intersection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324569" y="4090505"/>
            <a:ext cx="2934731" cy="4380976"/>
            <a:chOff x="0" y="0"/>
            <a:chExt cx="3912974" cy="5841301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908936" cy="5841301"/>
              <a:chOff x="0" y="0"/>
              <a:chExt cx="698509" cy="1043814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>
                <a:off x="0" y="0"/>
                <a:ext cx="698509" cy="1043814"/>
              </a:xfrm>
              <a:custGeom>
                <a:avLst/>
                <a:gdLst/>
                <a:ahLst/>
                <a:cxnLst/>
                <a:rect r="r" b="b" t="t" l="l"/>
                <a:pathLst>
                  <a:path h="1043814" w="698509">
                    <a:moveTo>
                      <a:pt x="89786" y="0"/>
                    </a:moveTo>
                    <a:lnTo>
                      <a:pt x="608723" y="0"/>
                    </a:lnTo>
                    <a:cubicBezTo>
                      <a:pt x="632536" y="0"/>
                      <a:pt x="655373" y="9460"/>
                      <a:pt x="672212" y="26298"/>
                    </a:cubicBezTo>
                    <a:cubicBezTo>
                      <a:pt x="689050" y="43136"/>
                      <a:pt x="698509" y="65973"/>
                      <a:pt x="698509" y="89786"/>
                    </a:cubicBezTo>
                    <a:lnTo>
                      <a:pt x="698509" y="954028"/>
                    </a:lnTo>
                    <a:cubicBezTo>
                      <a:pt x="698509" y="1003616"/>
                      <a:pt x="658311" y="1043814"/>
                      <a:pt x="608723" y="1043814"/>
                    </a:cubicBezTo>
                    <a:lnTo>
                      <a:pt x="89786" y="1043814"/>
                    </a:lnTo>
                    <a:cubicBezTo>
                      <a:pt x="65973" y="1043814"/>
                      <a:pt x="43136" y="1034355"/>
                      <a:pt x="26298" y="1017517"/>
                    </a:cubicBezTo>
                    <a:cubicBezTo>
                      <a:pt x="9460" y="1000678"/>
                      <a:pt x="0" y="977841"/>
                      <a:pt x="0" y="954028"/>
                    </a:cubicBezTo>
                    <a:lnTo>
                      <a:pt x="0" y="89786"/>
                    </a:lnTo>
                    <a:cubicBezTo>
                      <a:pt x="0" y="65973"/>
                      <a:pt x="9460" y="43136"/>
                      <a:pt x="26298" y="26298"/>
                    </a:cubicBezTo>
                    <a:cubicBezTo>
                      <a:pt x="43136" y="9460"/>
                      <a:pt x="65973" y="0"/>
                      <a:pt x="89786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1816031"/>
              <a:ext cx="3912974" cy="17326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187"/>
                </a:lnSpc>
                <a:spcBef>
                  <a:spcPct val="0"/>
                </a:spcBef>
              </a:pPr>
              <a:r>
                <a:rPr lang="en-US" sz="3990">
                  <a:solidFill>
                    <a:srgbClr val="000000"/>
                  </a:solidFill>
                  <a:latin typeface="HK Grotesk Pro Medium Bold"/>
                </a:rPr>
                <a:t>Simple closed path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6500201" y="281935"/>
            <a:ext cx="1518199" cy="1518199"/>
            <a:chOff x="0" y="0"/>
            <a:chExt cx="2024265" cy="2024265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024265" cy="2024265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721198" y="-62513"/>
              <a:ext cx="581870" cy="16825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38"/>
                </a:lnSpc>
                <a:spcBef>
                  <a:spcPct val="0"/>
                </a:spcBef>
              </a:pPr>
              <a:r>
                <a:rPr lang="en-US" sz="6019">
                  <a:solidFill>
                    <a:srgbClr val="000000"/>
                  </a:solidFill>
                  <a:latin typeface="Montserrat Classic Bold"/>
                </a:rPr>
                <a:t>1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5490" y="77064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66894" y="272669"/>
            <a:ext cx="12754211" cy="1169161"/>
            <a:chOff x="0" y="0"/>
            <a:chExt cx="3782400" cy="346727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782400" cy="346727"/>
            </a:xfrm>
            <a:custGeom>
              <a:avLst/>
              <a:gdLst/>
              <a:ahLst/>
              <a:cxnLst/>
              <a:rect r="r" b="b" t="t" l="l"/>
              <a:pathLst>
                <a:path h="346727" w="3782400">
                  <a:moveTo>
                    <a:pt x="20638" y="0"/>
                  </a:moveTo>
                  <a:lnTo>
                    <a:pt x="3761761" y="0"/>
                  </a:lnTo>
                  <a:cubicBezTo>
                    <a:pt x="3773160" y="0"/>
                    <a:pt x="3782400" y="9240"/>
                    <a:pt x="3782400" y="20638"/>
                  </a:cubicBezTo>
                  <a:lnTo>
                    <a:pt x="3782400" y="326089"/>
                  </a:lnTo>
                  <a:cubicBezTo>
                    <a:pt x="3782400" y="337487"/>
                    <a:pt x="3773160" y="346727"/>
                    <a:pt x="3761761" y="346727"/>
                  </a:cubicBezTo>
                  <a:lnTo>
                    <a:pt x="20638" y="346727"/>
                  </a:lnTo>
                  <a:cubicBezTo>
                    <a:pt x="9240" y="346727"/>
                    <a:pt x="0" y="337487"/>
                    <a:pt x="0" y="326089"/>
                  </a:cubicBezTo>
                  <a:lnTo>
                    <a:pt x="0" y="20638"/>
                  </a:lnTo>
                  <a:cubicBezTo>
                    <a:pt x="0" y="9240"/>
                    <a:pt x="9240" y="0"/>
                    <a:pt x="20638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19288" y="4456253"/>
            <a:ext cx="8868031" cy="536749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458128" y="280213"/>
            <a:ext cx="11371745" cy="10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6"/>
              </a:lnSpc>
              <a:spcBef>
                <a:spcPct val="0"/>
              </a:spcBef>
            </a:pPr>
            <a:r>
              <a:rPr lang="en-US" sz="6628">
                <a:solidFill>
                  <a:srgbClr val="000000"/>
                </a:solidFill>
                <a:latin typeface="HK Grotesk Pro Medium Bold"/>
              </a:rPr>
              <a:t>Simple closed path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682" y="1835692"/>
            <a:ext cx="15686637" cy="236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4"/>
              </a:lnSpc>
              <a:spcBef>
                <a:spcPct val="0"/>
              </a:spcBef>
            </a:pPr>
            <a:r>
              <a:rPr lang="en-US" sz="4453">
                <a:solidFill>
                  <a:srgbClr val="000000"/>
                </a:solidFill>
                <a:latin typeface="Crimson Pro Bold"/>
              </a:rPr>
              <a:t>Bước 1: </a:t>
            </a:r>
            <a:r>
              <a:rPr lang="en-US" sz="4453">
                <a:solidFill>
                  <a:srgbClr val="000000"/>
                </a:solidFill>
                <a:latin typeface="Crimson Pro"/>
              </a:rPr>
              <a:t>Tìm điểm nằm dưới cùng theo trục y của tất cả các điểm. Nếu có hai điểm nằm trên cùng một vị trí theo trục y thì ưu tiên chọn điểm có giá trị nhỏ hơn theo trục x. Điểm được chọn này sẽ là vị trí đầu tiên:</a:t>
            </a: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5490" y="77064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66894" y="272669"/>
            <a:ext cx="12754211" cy="1169161"/>
            <a:chOff x="0" y="0"/>
            <a:chExt cx="3782400" cy="346727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782400" cy="346727"/>
            </a:xfrm>
            <a:custGeom>
              <a:avLst/>
              <a:gdLst/>
              <a:ahLst/>
              <a:cxnLst/>
              <a:rect r="r" b="b" t="t" l="l"/>
              <a:pathLst>
                <a:path h="346727" w="3782400">
                  <a:moveTo>
                    <a:pt x="20638" y="0"/>
                  </a:moveTo>
                  <a:lnTo>
                    <a:pt x="3761761" y="0"/>
                  </a:lnTo>
                  <a:cubicBezTo>
                    <a:pt x="3773160" y="0"/>
                    <a:pt x="3782400" y="9240"/>
                    <a:pt x="3782400" y="20638"/>
                  </a:cubicBezTo>
                  <a:lnTo>
                    <a:pt x="3782400" y="326089"/>
                  </a:lnTo>
                  <a:cubicBezTo>
                    <a:pt x="3782400" y="337487"/>
                    <a:pt x="3773160" y="346727"/>
                    <a:pt x="3761761" y="346727"/>
                  </a:cubicBezTo>
                  <a:lnTo>
                    <a:pt x="20638" y="346727"/>
                  </a:lnTo>
                  <a:cubicBezTo>
                    <a:pt x="9240" y="346727"/>
                    <a:pt x="0" y="337487"/>
                    <a:pt x="0" y="326089"/>
                  </a:cubicBezTo>
                  <a:lnTo>
                    <a:pt x="0" y="20638"/>
                  </a:lnTo>
                  <a:cubicBezTo>
                    <a:pt x="0" y="9240"/>
                    <a:pt x="9240" y="0"/>
                    <a:pt x="20638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119288" y="4456253"/>
            <a:ext cx="8868031" cy="536749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458128" y="280213"/>
            <a:ext cx="11371745" cy="10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6"/>
              </a:lnSpc>
              <a:spcBef>
                <a:spcPct val="0"/>
              </a:spcBef>
            </a:pPr>
            <a:r>
              <a:rPr lang="en-US" sz="6628">
                <a:solidFill>
                  <a:srgbClr val="000000"/>
                </a:solidFill>
                <a:latin typeface="HK Grotesk Pro Medium Bold"/>
              </a:rPr>
              <a:t>Simple closed path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0682" y="1835692"/>
            <a:ext cx="15686637" cy="3153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4"/>
              </a:lnSpc>
              <a:spcBef>
                <a:spcPct val="0"/>
              </a:spcBef>
            </a:pPr>
            <a:r>
              <a:rPr lang="en-US" sz="4453">
                <a:solidFill>
                  <a:srgbClr val="000000"/>
                </a:solidFill>
                <a:latin typeface="Crimson Pro Bold"/>
              </a:rPr>
              <a:t>Bước 2: </a:t>
            </a:r>
            <a:r>
              <a:rPr lang="en-US" sz="4453">
                <a:solidFill>
                  <a:srgbClr val="000000"/>
                </a:solidFill>
                <a:latin typeface="Crimson Pro"/>
              </a:rPr>
              <a:t>Với n-1 điểm còn lại, sắp xếp chúng theo góc chiều ngược kim đồng hồ xung quanh điểm[0] (điểm đầu tiên). Nếu góc ngược chiều kim đồng hồ của hai điểm là như nhau, ưu tiên điểm gần điểm gốc trước.</a:t>
            </a: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5490" y="77064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66894" y="272669"/>
            <a:ext cx="12754211" cy="1169161"/>
            <a:chOff x="0" y="0"/>
            <a:chExt cx="3782400" cy="346727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782400" cy="346727"/>
            </a:xfrm>
            <a:custGeom>
              <a:avLst/>
              <a:gdLst/>
              <a:ahLst/>
              <a:cxnLst/>
              <a:rect r="r" b="b" t="t" l="l"/>
              <a:pathLst>
                <a:path h="346727" w="3782400">
                  <a:moveTo>
                    <a:pt x="20638" y="0"/>
                  </a:moveTo>
                  <a:lnTo>
                    <a:pt x="3761761" y="0"/>
                  </a:lnTo>
                  <a:cubicBezTo>
                    <a:pt x="3773160" y="0"/>
                    <a:pt x="3782400" y="9240"/>
                    <a:pt x="3782400" y="20638"/>
                  </a:cubicBezTo>
                  <a:lnTo>
                    <a:pt x="3782400" y="326089"/>
                  </a:lnTo>
                  <a:cubicBezTo>
                    <a:pt x="3782400" y="337487"/>
                    <a:pt x="3773160" y="346727"/>
                    <a:pt x="3761761" y="346727"/>
                  </a:cubicBezTo>
                  <a:lnTo>
                    <a:pt x="20638" y="346727"/>
                  </a:lnTo>
                  <a:cubicBezTo>
                    <a:pt x="9240" y="346727"/>
                    <a:pt x="0" y="337487"/>
                    <a:pt x="0" y="326089"/>
                  </a:cubicBezTo>
                  <a:lnTo>
                    <a:pt x="0" y="20638"/>
                  </a:lnTo>
                  <a:cubicBezTo>
                    <a:pt x="0" y="9240"/>
                    <a:pt x="9240" y="0"/>
                    <a:pt x="20638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851354" y="3903803"/>
            <a:ext cx="7635390" cy="5755204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5449227"/>
            <a:ext cx="1198380" cy="216906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458128" y="280213"/>
            <a:ext cx="11371745" cy="10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6"/>
              </a:lnSpc>
              <a:spcBef>
                <a:spcPct val="0"/>
              </a:spcBef>
            </a:pPr>
            <a:r>
              <a:rPr lang="en-US" sz="6628">
                <a:solidFill>
                  <a:srgbClr val="000000"/>
                </a:solidFill>
                <a:latin typeface="HK Grotesk Pro Medium Bold"/>
              </a:rPr>
              <a:t>Simple closed path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0682" y="1835692"/>
            <a:ext cx="15686637" cy="157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4"/>
              </a:lnSpc>
              <a:spcBef>
                <a:spcPct val="0"/>
              </a:spcBef>
            </a:pPr>
            <a:r>
              <a:rPr lang="en-US" sz="4453">
                <a:solidFill>
                  <a:srgbClr val="000000"/>
                </a:solidFill>
                <a:latin typeface="Crimson Pro Bold"/>
              </a:rPr>
              <a:t>Bước 3: </a:t>
            </a:r>
            <a:r>
              <a:rPr lang="en-US" sz="4453">
                <a:solidFill>
                  <a:srgbClr val="000000"/>
                </a:solidFill>
                <a:latin typeface="Crimson Pro"/>
              </a:rPr>
              <a:t>Lần lượt thêm từng điểm theo thứ tự góc đã định như trên (sắp xếp theo giá trị tăng dần của góc) sẽ cho được đường đi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21047" y="5080921"/>
            <a:ext cx="6248135" cy="2743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994"/>
              </a:lnSpc>
              <a:spcBef>
                <a:spcPct val="0"/>
              </a:spcBef>
            </a:pPr>
            <a:r>
              <a:rPr lang="en-US" sz="7853">
                <a:solidFill>
                  <a:srgbClr val="000000"/>
                </a:solidFill>
                <a:latin typeface="Crimson Pro"/>
              </a:rPr>
              <a:t>Vậy làm sao để tính góc?</a:t>
            </a:r>
          </a:p>
        </p:txBody>
      </p:sp>
    </p:spTree>
  </p:cSld>
  <p:clrMapOvr>
    <a:masterClrMapping/>
  </p:clrMapOvr>
  <p:transition spd="med">
    <p:fade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5490" y="77064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66894" y="272669"/>
            <a:ext cx="12754211" cy="1169161"/>
            <a:chOff x="0" y="0"/>
            <a:chExt cx="3782400" cy="346727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782400" cy="346727"/>
            </a:xfrm>
            <a:custGeom>
              <a:avLst/>
              <a:gdLst/>
              <a:ahLst/>
              <a:cxnLst/>
              <a:rect r="r" b="b" t="t" l="l"/>
              <a:pathLst>
                <a:path h="346727" w="3782400">
                  <a:moveTo>
                    <a:pt x="20638" y="0"/>
                  </a:moveTo>
                  <a:lnTo>
                    <a:pt x="3761761" y="0"/>
                  </a:lnTo>
                  <a:cubicBezTo>
                    <a:pt x="3773160" y="0"/>
                    <a:pt x="3782400" y="9240"/>
                    <a:pt x="3782400" y="20638"/>
                  </a:cubicBezTo>
                  <a:lnTo>
                    <a:pt x="3782400" y="326089"/>
                  </a:lnTo>
                  <a:cubicBezTo>
                    <a:pt x="3782400" y="337487"/>
                    <a:pt x="3773160" y="346727"/>
                    <a:pt x="3761761" y="346727"/>
                  </a:cubicBezTo>
                  <a:lnTo>
                    <a:pt x="20638" y="346727"/>
                  </a:lnTo>
                  <a:cubicBezTo>
                    <a:pt x="9240" y="346727"/>
                    <a:pt x="0" y="337487"/>
                    <a:pt x="0" y="326089"/>
                  </a:cubicBezTo>
                  <a:lnTo>
                    <a:pt x="0" y="20638"/>
                  </a:lnTo>
                  <a:cubicBezTo>
                    <a:pt x="0" y="9240"/>
                    <a:pt x="9240" y="0"/>
                    <a:pt x="20638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281340"/>
            <a:ext cx="16230600" cy="156762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4687160"/>
            <a:ext cx="16230600" cy="4435692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458128" y="280213"/>
            <a:ext cx="11371745" cy="10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6"/>
              </a:lnSpc>
              <a:spcBef>
                <a:spcPct val="0"/>
              </a:spcBef>
            </a:pPr>
            <a:r>
              <a:rPr lang="en-US" sz="6628">
                <a:solidFill>
                  <a:srgbClr val="000000"/>
                </a:solidFill>
                <a:latin typeface="HK Grotesk Pro Medium Bold"/>
              </a:rPr>
              <a:t>Simple closed path</a:t>
            </a:r>
          </a:p>
        </p:txBody>
      </p:sp>
    </p:spTree>
  </p:cSld>
  <p:clrMapOvr>
    <a:masterClrMapping/>
  </p:clrMapOvr>
  <p:transition spd="med">
    <p:fade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5490" y="77064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66894" y="272669"/>
            <a:ext cx="12754211" cy="1169161"/>
            <a:chOff x="0" y="0"/>
            <a:chExt cx="3782400" cy="346727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782400" cy="346727"/>
            </a:xfrm>
            <a:custGeom>
              <a:avLst/>
              <a:gdLst/>
              <a:ahLst/>
              <a:cxnLst/>
              <a:rect r="r" b="b" t="t" l="l"/>
              <a:pathLst>
                <a:path h="346727" w="3782400">
                  <a:moveTo>
                    <a:pt x="20638" y="0"/>
                  </a:moveTo>
                  <a:lnTo>
                    <a:pt x="3761761" y="0"/>
                  </a:lnTo>
                  <a:cubicBezTo>
                    <a:pt x="3773160" y="0"/>
                    <a:pt x="3782400" y="9240"/>
                    <a:pt x="3782400" y="20638"/>
                  </a:cubicBezTo>
                  <a:lnTo>
                    <a:pt x="3782400" y="326089"/>
                  </a:lnTo>
                  <a:cubicBezTo>
                    <a:pt x="3782400" y="337487"/>
                    <a:pt x="3773160" y="346727"/>
                    <a:pt x="3761761" y="346727"/>
                  </a:cubicBezTo>
                  <a:lnTo>
                    <a:pt x="20638" y="346727"/>
                  </a:lnTo>
                  <a:cubicBezTo>
                    <a:pt x="9240" y="346727"/>
                    <a:pt x="0" y="337487"/>
                    <a:pt x="0" y="326089"/>
                  </a:cubicBezTo>
                  <a:lnTo>
                    <a:pt x="0" y="20638"/>
                  </a:lnTo>
                  <a:cubicBezTo>
                    <a:pt x="0" y="9240"/>
                    <a:pt x="9240" y="0"/>
                    <a:pt x="20638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105194"/>
            <a:ext cx="16230600" cy="634716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458128" y="280213"/>
            <a:ext cx="11371745" cy="10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6"/>
              </a:lnSpc>
              <a:spcBef>
                <a:spcPct val="0"/>
              </a:spcBef>
            </a:pPr>
            <a:r>
              <a:rPr lang="en-US" sz="6628">
                <a:solidFill>
                  <a:srgbClr val="000000"/>
                </a:solidFill>
                <a:latin typeface="HK Grotesk Pro Medium Bold"/>
              </a:rPr>
              <a:t>Simple closed path</a:t>
            </a: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5490" y="77064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66894" y="272669"/>
            <a:ext cx="12754211" cy="1169161"/>
            <a:chOff x="0" y="0"/>
            <a:chExt cx="3782400" cy="346727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782400" cy="346727"/>
            </a:xfrm>
            <a:custGeom>
              <a:avLst/>
              <a:gdLst/>
              <a:ahLst/>
              <a:cxnLst/>
              <a:rect r="r" b="b" t="t" l="l"/>
              <a:pathLst>
                <a:path h="346727" w="3782400">
                  <a:moveTo>
                    <a:pt x="20638" y="0"/>
                  </a:moveTo>
                  <a:lnTo>
                    <a:pt x="3761761" y="0"/>
                  </a:lnTo>
                  <a:cubicBezTo>
                    <a:pt x="3773160" y="0"/>
                    <a:pt x="3782400" y="9240"/>
                    <a:pt x="3782400" y="20638"/>
                  </a:cubicBezTo>
                  <a:lnTo>
                    <a:pt x="3782400" y="326089"/>
                  </a:lnTo>
                  <a:cubicBezTo>
                    <a:pt x="3782400" y="337487"/>
                    <a:pt x="3773160" y="346727"/>
                    <a:pt x="3761761" y="346727"/>
                  </a:cubicBezTo>
                  <a:lnTo>
                    <a:pt x="20638" y="346727"/>
                  </a:lnTo>
                  <a:cubicBezTo>
                    <a:pt x="9240" y="346727"/>
                    <a:pt x="0" y="337487"/>
                    <a:pt x="0" y="326089"/>
                  </a:cubicBezTo>
                  <a:lnTo>
                    <a:pt x="0" y="20638"/>
                  </a:lnTo>
                  <a:cubicBezTo>
                    <a:pt x="0" y="9240"/>
                    <a:pt x="9240" y="0"/>
                    <a:pt x="20638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709485" y="3201428"/>
            <a:ext cx="12777260" cy="708557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458128" y="280213"/>
            <a:ext cx="11371745" cy="10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6"/>
              </a:lnSpc>
              <a:spcBef>
                <a:spcPct val="0"/>
              </a:spcBef>
            </a:pPr>
            <a:r>
              <a:rPr lang="en-US" sz="6628">
                <a:solidFill>
                  <a:srgbClr val="000000"/>
                </a:solidFill>
                <a:latin typeface="HK Grotesk Pro Medium Bold"/>
              </a:rPr>
              <a:t>Simple closed path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6159" y="1574799"/>
            <a:ext cx="17475682" cy="236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4"/>
              </a:lnSpc>
              <a:spcBef>
                <a:spcPct val="0"/>
              </a:spcBef>
            </a:pPr>
            <a:r>
              <a:rPr lang="en-US" sz="4453">
                <a:solidFill>
                  <a:srgbClr val="000000"/>
                </a:solidFill>
                <a:latin typeface="Crimson Pro Bold"/>
              </a:rPr>
              <a:t>Bước 1: </a:t>
            </a:r>
            <a:r>
              <a:rPr lang="en-US" sz="4453">
                <a:solidFill>
                  <a:srgbClr val="000000"/>
                </a:solidFill>
                <a:latin typeface="Crimson Pro"/>
              </a:rPr>
              <a:t>Tìm điểm nằm dưới cùng theo trục y của tất cả các điểm. Nếu có hai điểm nằm trên cùng một vị trí theo trục y thì ưu tiên chọn điểm có giá trị nhỏ hơn theo trục x. </a:t>
            </a: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5490" y="77064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66894" y="272669"/>
            <a:ext cx="12754211" cy="1169161"/>
            <a:chOff x="0" y="0"/>
            <a:chExt cx="3782400" cy="346727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782400" cy="346727"/>
            </a:xfrm>
            <a:custGeom>
              <a:avLst/>
              <a:gdLst/>
              <a:ahLst/>
              <a:cxnLst/>
              <a:rect r="r" b="b" t="t" l="l"/>
              <a:pathLst>
                <a:path h="346727" w="3782400">
                  <a:moveTo>
                    <a:pt x="20638" y="0"/>
                  </a:moveTo>
                  <a:lnTo>
                    <a:pt x="3761761" y="0"/>
                  </a:lnTo>
                  <a:cubicBezTo>
                    <a:pt x="3773160" y="0"/>
                    <a:pt x="3782400" y="9240"/>
                    <a:pt x="3782400" y="20638"/>
                  </a:cubicBezTo>
                  <a:lnTo>
                    <a:pt x="3782400" y="326089"/>
                  </a:lnTo>
                  <a:cubicBezTo>
                    <a:pt x="3782400" y="337487"/>
                    <a:pt x="3773160" y="346727"/>
                    <a:pt x="3761761" y="346727"/>
                  </a:cubicBezTo>
                  <a:lnTo>
                    <a:pt x="20638" y="346727"/>
                  </a:lnTo>
                  <a:cubicBezTo>
                    <a:pt x="9240" y="346727"/>
                    <a:pt x="0" y="337487"/>
                    <a:pt x="0" y="326089"/>
                  </a:cubicBezTo>
                  <a:lnTo>
                    <a:pt x="0" y="20638"/>
                  </a:lnTo>
                  <a:cubicBezTo>
                    <a:pt x="0" y="9240"/>
                    <a:pt x="9240" y="0"/>
                    <a:pt x="20638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4771526"/>
            <a:ext cx="16230600" cy="358257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458128" y="280213"/>
            <a:ext cx="11371745" cy="10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6"/>
              </a:lnSpc>
              <a:spcBef>
                <a:spcPct val="0"/>
              </a:spcBef>
            </a:pPr>
            <a:r>
              <a:rPr lang="en-US" sz="6628">
                <a:solidFill>
                  <a:srgbClr val="000000"/>
                </a:solidFill>
                <a:latin typeface="HK Grotesk Pro Medium Bold"/>
              </a:rPr>
              <a:t>Simple closed path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65675" y="1455691"/>
            <a:ext cx="16821070" cy="236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4"/>
              </a:lnSpc>
              <a:spcBef>
                <a:spcPct val="0"/>
              </a:spcBef>
            </a:pPr>
            <a:r>
              <a:rPr lang="en-US" sz="4453">
                <a:solidFill>
                  <a:srgbClr val="000000"/>
                </a:solidFill>
                <a:latin typeface="Crimson Pro Bold"/>
              </a:rPr>
              <a:t>Bước 2: </a:t>
            </a:r>
            <a:r>
              <a:rPr lang="en-US" sz="4453">
                <a:solidFill>
                  <a:srgbClr val="000000"/>
                </a:solidFill>
                <a:latin typeface="Crimson Pro"/>
              </a:rPr>
              <a:t>Với n-1 điểm còn lại, sắp xếp chúng theo góc chiều ngược kim đồng hồ xung quanh điểm[0] (điểm đầu tiên). Nếu góc ngược chiều kim đồng hồ của hai điểm là như nhau, ưu tiên điểm gần điểm gốc trước.</a:t>
            </a:r>
          </a:p>
        </p:txBody>
      </p:sp>
    </p:spTree>
  </p:cSld>
  <p:clrMapOvr>
    <a:masterClrMapping/>
  </p:clrMapOvr>
  <p:transition spd="med">
    <p:fade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5490" y="77064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66894" y="272669"/>
            <a:ext cx="12754211" cy="1169161"/>
            <a:chOff x="0" y="0"/>
            <a:chExt cx="3782400" cy="346727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782400" cy="346727"/>
            </a:xfrm>
            <a:custGeom>
              <a:avLst/>
              <a:gdLst/>
              <a:ahLst/>
              <a:cxnLst/>
              <a:rect r="r" b="b" t="t" l="l"/>
              <a:pathLst>
                <a:path h="346727" w="3782400">
                  <a:moveTo>
                    <a:pt x="20638" y="0"/>
                  </a:moveTo>
                  <a:lnTo>
                    <a:pt x="3761761" y="0"/>
                  </a:lnTo>
                  <a:cubicBezTo>
                    <a:pt x="3773160" y="0"/>
                    <a:pt x="3782400" y="9240"/>
                    <a:pt x="3782400" y="20638"/>
                  </a:cubicBezTo>
                  <a:lnTo>
                    <a:pt x="3782400" y="326089"/>
                  </a:lnTo>
                  <a:cubicBezTo>
                    <a:pt x="3782400" y="337487"/>
                    <a:pt x="3773160" y="346727"/>
                    <a:pt x="3761761" y="346727"/>
                  </a:cubicBezTo>
                  <a:lnTo>
                    <a:pt x="20638" y="346727"/>
                  </a:lnTo>
                  <a:cubicBezTo>
                    <a:pt x="9240" y="346727"/>
                    <a:pt x="0" y="337487"/>
                    <a:pt x="0" y="326089"/>
                  </a:cubicBezTo>
                  <a:lnTo>
                    <a:pt x="0" y="20638"/>
                  </a:lnTo>
                  <a:cubicBezTo>
                    <a:pt x="0" y="9240"/>
                    <a:pt x="9240" y="0"/>
                    <a:pt x="20638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5548839"/>
            <a:ext cx="16260447" cy="190811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458128" y="280213"/>
            <a:ext cx="11371745" cy="10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6"/>
              </a:lnSpc>
              <a:spcBef>
                <a:spcPct val="0"/>
              </a:spcBef>
            </a:pPr>
            <a:r>
              <a:rPr lang="en-US" sz="6628">
                <a:solidFill>
                  <a:srgbClr val="000000"/>
                </a:solidFill>
                <a:latin typeface="HK Grotesk Pro Medium Bold"/>
              </a:rPr>
              <a:t>Simple closed path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8853" y="2273689"/>
            <a:ext cx="15686637" cy="157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4"/>
              </a:lnSpc>
              <a:spcBef>
                <a:spcPct val="0"/>
              </a:spcBef>
            </a:pPr>
            <a:r>
              <a:rPr lang="en-US" sz="4453">
                <a:solidFill>
                  <a:srgbClr val="000000"/>
                </a:solidFill>
                <a:latin typeface="Crimson Pro Bold"/>
              </a:rPr>
              <a:t>Bước 3: </a:t>
            </a:r>
            <a:r>
              <a:rPr lang="en-US" sz="4453">
                <a:solidFill>
                  <a:srgbClr val="000000"/>
                </a:solidFill>
                <a:latin typeface="Crimson Pro"/>
              </a:rPr>
              <a:t>Lần lượt thêm từng điểm theo thứ tự góc đã định như trên (sắp xếp theo giá trị tăng dần của góc) sẽ cho được đường đi</a:t>
            </a:r>
          </a:p>
        </p:txBody>
      </p:sp>
    </p:spTree>
  </p:cSld>
  <p:clrMapOvr>
    <a:masterClrMapping/>
  </p:clrMapOvr>
  <p:transition spd="med">
    <p:fade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85490" y="77064"/>
            <a:ext cx="1602510" cy="1602510"/>
            <a:chOff x="0" y="0"/>
            <a:chExt cx="2136680" cy="21366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66894" y="272669"/>
            <a:ext cx="12754211" cy="1169161"/>
            <a:chOff x="0" y="0"/>
            <a:chExt cx="3782400" cy="346727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3782400" cy="346727"/>
            </a:xfrm>
            <a:custGeom>
              <a:avLst/>
              <a:gdLst/>
              <a:ahLst/>
              <a:cxnLst/>
              <a:rect r="r" b="b" t="t" l="l"/>
              <a:pathLst>
                <a:path h="346727" w="3782400">
                  <a:moveTo>
                    <a:pt x="20638" y="0"/>
                  </a:moveTo>
                  <a:lnTo>
                    <a:pt x="3761761" y="0"/>
                  </a:lnTo>
                  <a:cubicBezTo>
                    <a:pt x="3773160" y="0"/>
                    <a:pt x="3782400" y="9240"/>
                    <a:pt x="3782400" y="20638"/>
                  </a:cubicBezTo>
                  <a:lnTo>
                    <a:pt x="3782400" y="326089"/>
                  </a:lnTo>
                  <a:cubicBezTo>
                    <a:pt x="3782400" y="337487"/>
                    <a:pt x="3773160" y="346727"/>
                    <a:pt x="3761761" y="346727"/>
                  </a:cubicBezTo>
                  <a:lnTo>
                    <a:pt x="20638" y="346727"/>
                  </a:lnTo>
                  <a:cubicBezTo>
                    <a:pt x="9240" y="346727"/>
                    <a:pt x="0" y="337487"/>
                    <a:pt x="0" y="326089"/>
                  </a:cubicBezTo>
                  <a:lnTo>
                    <a:pt x="0" y="20638"/>
                  </a:lnTo>
                  <a:cubicBezTo>
                    <a:pt x="0" y="9240"/>
                    <a:pt x="9240" y="0"/>
                    <a:pt x="20638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160373"/>
            <a:ext cx="16230600" cy="200278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7646959"/>
            <a:ext cx="16230600" cy="161134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872315" y="4371673"/>
            <a:ext cx="4543371" cy="3066775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458128" y="280213"/>
            <a:ext cx="11371745" cy="107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16"/>
              </a:lnSpc>
              <a:spcBef>
                <a:spcPct val="0"/>
              </a:spcBef>
            </a:pPr>
            <a:r>
              <a:rPr lang="en-US" sz="6628">
                <a:solidFill>
                  <a:srgbClr val="000000"/>
                </a:solidFill>
                <a:latin typeface="HK Grotesk Pro Medium Bold"/>
              </a:rPr>
              <a:t>Simple closed path</a:t>
            </a:r>
          </a:p>
        </p:txBody>
      </p:sp>
    </p:spTree>
  </p:cSld>
  <p:clrMapOvr>
    <a:masterClrMapping/>
  </p:clrMapOvr>
  <p:transition spd="med">
    <p:fade/>
  </p:transition>
</p:sld>
</file>

<file path=ppt/slides/slide3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732" y="3378203"/>
            <a:ext cx="3815387" cy="5149158"/>
            <a:chOff x="0" y="0"/>
            <a:chExt cx="909057" cy="1226842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68990" y="0"/>
                  </a:moveTo>
                  <a:lnTo>
                    <a:pt x="840066" y="0"/>
                  </a:lnTo>
                  <a:cubicBezTo>
                    <a:pt x="878169" y="0"/>
                    <a:pt x="909057" y="30888"/>
                    <a:pt x="909057" y="68990"/>
                  </a:cubicBezTo>
                  <a:lnTo>
                    <a:pt x="909057" y="1157851"/>
                  </a:lnTo>
                  <a:cubicBezTo>
                    <a:pt x="909057" y="1195954"/>
                    <a:pt x="878169" y="1226842"/>
                    <a:pt x="840066" y="1226842"/>
                  </a:cubicBezTo>
                  <a:lnTo>
                    <a:pt x="68990" y="1226842"/>
                  </a:lnTo>
                  <a:cubicBezTo>
                    <a:pt x="30888" y="1226842"/>
                    <a:pt x="0" y="1195954"/>
                    <a:pt x="0" y="1157851"/>
                  </a:cubicBezTo>
                  <a:lnTo>
                    <a:pt x="0" y="68990"/>
                  </a:lnTo>
                  <a:cubicBezTo>
                    <a:pt x="0" y="30888"/>
                    <a:pt x="30888" y="0"/>
                    <a:pt x="68990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69186" y="3378203"/>
            <a:ext cx="3815387" cy="5149158"/>
            <a:chOff x="0" y="0"/>
            <a:chExt cx="909057" cy="1226842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68990" y="0"/>
                  </a:moveTo>
                  <a:lnTo>
                    <a:pt x="840066" y="0"/>
                  </a:lnTo>
                  <a:cubicBezTo>
                    <a:pt x="878169" y="0"/>
                    <a:pt x="909057" y="30888"/>
                    <a:pt x="909057" y="68990"/>
                  </a:cubicBezTo>
                  <a:lnTo>
                    <a:pt x="909057" y="1157851"/>
                  </a:lnTo>
                  <a:cubicBezTo>
                    <a:pt x="909057" y="1195954"/>
                    <a:pt x="878169" y="1226842"/>
                    <a:pt x="840066" y="1226842"/>
                  </a:cubicBezTo>
                  <a:lnTo>
                    <a:pt x="68990" y="1226842"/>
                  </a:lnTo>
                  <a:cubicBezTo>
                    <a:pt x="30888" y="1226842"/>
                    <a:pt x="0" y="1195954"/>
                    <a:pt x="0" y="1157851"/>
                  </a:cubicBezTo>
                  <a:lnTo>
                    <a:pt x="0" y="68990"/>
                  </a:lnTo>
                  <a:cubicBezTo>
                    <a:pt x="0" y="30888"/>
                    <a:pt x="30888" y="0"/>
                    <a:pt x="68990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43913" y="3378203"/>
            <a:ext cx="3815387" cy="5149158"/>
            <a:chOff x="0" y="0"/>
            <a:chExt cx="909057" cy="1226842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68990" y="0"/>
                  </a:moveTo>
                  <a:lnTo>
                    <a:pt x="840066" y="0"/>
                  </a:lnTo>
                  <a:cubicBezTo>
                    <a:pt x="878169" y="0"/>
                    <a:pt x="909057" y="30888"/>
                    <a:pt x="909057" y="68990"/>
                  </a:cubicBezTo>
                  <a:lnTo>
                    <a:pt x="909057" y="1157851"/>
                  </a:lnTo>
                  <a:cubicBezTo>
                    <a:pt x="909057" y="1195954"/>
                    <a:pt x="878169" y="1226842"/>
                    <a:pt x="840066" y="1226842"/>
                  </a:cubicBezTo>
                  <a:lnTo>
                    <a:pt x="68990" y="1226842"/>
                  </a:lnTo>
                  <a:cubicBezTo>
                    <a:pt x="30888" y="1226842"/>
                    <a:pt x="0" y="1195954"/>
                    <a:pt x="0" y="1157851"/>
                  </a:cubicBezTo>
                  <a:lnTo>
                    <a:pt x="0" y="68990"/>
                  </a:lnTo>
                  <a:cubicBezTo>
                    <a:pt x="0" y="30888"/>
                    <a:pt x="30888" y="0"/>
                    <a:pt x="68990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894459" y="3378203"/>
            <a:ext cx="3815387" cy="5149158"/>
            <a:chOff x="0" y="0"/>
            <a:chExt cx="909057" cy="1226842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909057" cy="1226842"/>
            </a:xfrm>
            <a:custGeom>
              <a:avLst/>
              <a:gdLst/>
              <a:ahLst/>
              <a:cxnLst/>
              <a:rect r="r" b="b" t="t" l="l"/>
              <a:pathLst>
                <a:path h="1226842" w="909057">
                  <a:moveTo>
                    <a:pt x="68990" y="0"/>
                  </a:moveTo>
                  <a:lnTo>
                    <a:pt x="840066" y="0"/>
                  </a:lnTo>
                  <a:cubicBezTo>
                    <a:pt x="878169" y="0"/>
                    <a:pt x="909057" y="30888"/>
                    <a:pt x="909057" y="68990"/>
                  </a:cubicBezTo>
                  <a:lnTo>
                    <a:pt x="909057" y="1157851"/>
                  </a:lnTo>
                  <a:cubicBezTo>
                    <a:pt x="909057" y="1195954"/>
                    <a:pt x="878169" y="1226842"/>
                    <a:pt x="840066" y="1226842"/>
                  </a:cubicBezTo>
                  <a:lnTo>
                    <a:pt x="68990" y="1226842"/>
                  </a:lnTo>
                  <a:cubicBezTo>
                    <a:pt x="30888" y="1226842"/>
                    <a:pt x="0" y="1195954"/>
                    <a:pt x="0" y="1157851"/>
                  </a:cubicBezTo>
                  <a:lnTo>
                    <a:pt x="0" y="68990"/>
                  </a:lnTo>
                  <a:cubicBezTo>
                    <a:pt x="0" y="30888"/>
                    <a:pt x="30888" y="0"/>
                    <a:pt x="68990" y="0"/>
                  </a:cubicBezTo>
                  <a:close/>
                </a:path>
              </a:pathLst>
            </a:custGeom>
            <a:solidFill>
              <a:srgbClr val="CADD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58546" y="3885586"/>
            <a:ext cx="2937760" cy="494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3"/>
              </a:lnSpc>
              <a:spcBef>
                <a:spcPct val="0"/>
              </a:spcBef>
            </a:pPr>
            <a:r>
              <a:rPr lang="en-US" sz="3095">
                <a:solidFill>
                  <a:srgbClr val="000000"/>
                </a:solidFill>
                <a:latin typeface="Montserrat Classic Bold"/>
              </a:rPr>
              <a:t>Xác định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7751" y="5359869"/>
            <a:ext cx="3319350" cy="2631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82"/>
              </a:lnSpc>
              <a:spcBef>
                <a:spcPct val="0"/>
              </a:spcBef>
            </a:pPr>
            <a:r>
              <a:rPr lang="en-US" sz="2321">
                <a:solidFill>
                  <a:srgbClr val="000000"/>
                </a:solidFill>
                <a:latin typeface="Montserrat"/>
              </a:rPr>
              <a:t>Students can engage in conversational exchanges with LMs to improve their speaking and listening skills.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48944" y="1377498"/>
            <a:ext cx="9921805" cy="95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47"/>
              </a:lnSpc>
              <a:spcBef>
                <a:spcPct val="0"/>
              </a:spcBef>
            </a:pPr>
            <a:r>
              <a:rPr lang="en-US" sz="6977">
                <a:solidFill>
                  <a:srgbClr val="000000"/>
                </a:solidFill>
                <a:latin typeface="Bebas Neue Bold"/>
              </a:rPr>
              <a:t>step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458045" y="461943"/>
            <a:ext cx="1602510" cy="1602510"/>
            <a:chOff x="0" y="0"/>
            <a:chExt cx="2136680" cy="213668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14471" y="3847567"/>
            <a:ext cx="5998954" cy="439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34"/>
              </a:lnSpc>
            </a:pPr>
            <a:r>
              <a:rPr lang="en-US" sz="11222">
                <a:solidFill>
                  <a:srgbClr val="000000"/>
                </a:solidFill>
                <a:latin typeface="Bebas Neue Bold"/>
              </a:rPr>
              <a:t>What'S</a:t>
            </a:r>
          </a:p>
          <a:p>
            <a:pPr marL="0" indent="0" lvl="0">
              <a:lnSpc>
                <a:spcPts val="11334"/>
              </a:lnSpc>
            </a:pPr>
            <a:r>
              <a:rPr lang="en-US" sz="11222">
                <a:solidFill>
                  <a:srgbClr val="000000"/>
                </a:solidFill>
                <a:latin typeface="Bebas Neue Bold"/>
              </a:rPr>
              <a:t>GEOMETRIC ALGORITHMS?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66810" y="1366236"/>
            <a:ext cx="7592490" cy="7554528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823996" y="1028700"/>
            <a:ext cx="1781076" cy="1781076"/>
            <a:chOff x="0" y="0"/>
            <a:chExt cx="2374768" cy="2374768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374768" cy="2374768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846074" y="-68723"/>
              <a:ext cx="682621" cy="1969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23"/>
                </a:lnSpc>
                <a:spcBef>
                  <a:spcPct val="0"/>
                </a:spcBef>
              </a:pPr>
              <a:r>
                <a:rPr lang="en-US" sz="7061">
                  <a:solidFill>
                    <a:srgbClr val="000000"/>
                  </a:solidFill>
                  <a:latin typeface="Montserrat Classic Bold"/>
                </a:rPr>
                <a:t>1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436404" y="4196874"/>
            <a:ext cx="5851596" cy="609012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85142" y="8417532"/>
            <a:ext cx="1602510" cy="1602510"/>
            <a:chOff x="0" y="0"/>
            <a:chExt cx="2136680" cy="21366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136680" cy="2136680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61248" y="-68640"/>
              <a:ext cx="614184" cy="1778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707"/>
                </a:lnSpc>
                <a:spcBef>
                  <a:spcPct val="0"/>
                </a:spcBef>
              </a:pPr>
              <a:r>
                <a:rPr lang="en-US" sz="6353">
                  <a:solidFill>
                    <a:srgbClr val="000000"/>
                  </a:solidFill>
                  <a:latin typeface="Montserrat Classic Bold"/>
                </a:rPr>
                <a:t>2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75162" y="4662128"/>
            <a:ext cx="8976815" cy="308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853"/>
              </a:lnSpc>
            </a:pPr>
            <a:r>
              <a:rPr lang="en-US" sz="11736">
                <a:solidFill>
                  <a:srgbClr val="000000"/>
                </a:solidFill>
                <a:latin typeface="Bebas Neue Bold"/>
              </a:rPr>
              <a:t>What problems can GE pose?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695317" y="1366236"/>
            <a:ext cx="7563983" cy="7554528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687802"/>
            <a:ext cx="3089740" cy="3089740"/>
            <a:chOff x="0" y="0"/>
            <a:chExt cx="4119653" cy="411965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4119653" cy="4119653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467735" y="-120348"/>
              <a:ext cx="1184184" cy="3417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500"/>
                </a:lnSpc>
                <a:spcBef>
                  <a:spcPct val="0"/>
                </a:spcBef>
              </a:pPr>
              <a:r>
                <a:rPr lang="en-US" sz="12250">
                  <a:solidFill>
                    <a:srgbClr val="000000"/>
                  </a:solidFill>
                  <a:latin typeface="Montserrat Classic Bold"/>
                </a:rPr>
                <a:t>3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91462" y="344040"/>
            <a:ext cx="3781991" cy="377726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65727" y="8057635"/>
            <a:ext cx="1746281" cy="1746281"/>
            <a:chOff x="0" y="0"/>
            <a:chExt cx="2328374" cy="232837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328374" cy="2328374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829544" y="-68462"/>
              <a:ext cx="669285" cy="19318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847"/>
                </a:lnSpc>
                <a:spcBef>
                  <a:spcPct val="0"/>
                </a:spcBef>
              </a:pPr>
              <a:r>
                <a:rPr lang="en-US" sz="6923">
                  <a:solidFill>
                    <a:srgbClr val="000000"/>
                  </a:solidFill>
                  <a:latin typeface="Montserrat Classic Bold"/>
                </a:rPr>
                <a:t>3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459875" y="532122"/>
            <a:ext cx="3856675" cy="10259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842"/>
              </a:lnSpc>
            </a:pPr>
            <a:r>
              <a:rPr lang="en-US" sz="15685">
                <a:solidFill>
                  <a:srgbClr val="000000"/>
                </a:solidFill>
                <a:latin typeface="Bebas Neue Bold"/>
              </a:rPr>
              <a:t>Pros </a:t>
            </a:r>
          </a:p>
          <a:p>
            <a:pPr>
              <a:lnSpc>
                <a:spcPts val="15842"/>
              </a:lnSpc>
            </a:pPr>
            <a:r>
              <a:rPr lang="en-US" sz="15685">
                <a:solidFill>
                  <a:srgbClr val="000000"/>
                </a:solidFill>
                <a:latin typeface="Bebas Neue Bold"/>
              </a:rPr>
              <a:t>and </a:t>
            </a:r>
          </a:p>
          <a:p>
            <a:pPr>
              <a:lnSpc>
                <a:spcPts val="15842"/>
              </a:lnSpc>
            </a:pPr>
            <a:r>
              <a:rPr lang="en-US" sz="15685">
                <a:solidFill>
                  <a:srgbClr val="000000"/>
                </a:solidFill>
                <a:latin typeface="Bebas Neue Bold"/>
              </a:rPr>
              <a:t>Cons </a:t>
            </a:r>
          </a:p>
          <a:p>
            <a:pPr>
              <a:lnSpc>
                <a:spcPts val="15842"/>
              </a:lnSpc>
            </a:pPr>
            <a:r>
              <a:rPr lang="en-US" sz="15685">
                <a:solidFill>
                  <a:srgbClr val="000000"/>
                </a:solidFill>
                <a:latin typeface="Bebas Neue Bold"/>
              </a:rPr>
              <a:t>of </a:t>
            </a:r>
          </a:p>
          <a:p>
            <a:pPr marL="0" indent="0" lvl="0">
              <a:lnSpc>
                <a:spcPts val="15842"/>
              </a:lnSpc>
            </a:pPr>
            <a:r>
              <a:rPr lang="en-US" sz="15685">
                <a:solidFill>
                  <a:srgbClr val="000000"/>
                </a:solidFill>
                <a:latin typeface="Bebas Neue Bold"/>
              </a:rPr>
              <a:t>GE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18842" y="1366236"/>
            <a:ext cx="7488425" cy="7554528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41371" y="2920503"/>
            <a:ext cx="4445994" cy="4445994"/>
            <a:chOff x="0" y="0"/>
            <a:chExt cx="5927992" cy="592799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5927992" cy="5927992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2112003" y="-159303"/>
              <a:ext cx="1703987" cy="4903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254"/>
                </a:lnSpc>
                <a:spcBef>
                  <a:spcPct val="0"/>
                </a:spcBef>
              </a:pPr>
              <a:r>
                <a:rPr lang="en-US" sz="17627">
                  <a:solidFill>
                    <a:srgbClr val="000000"/>
                  </a:solidFill>
                  <a:latin typeface="Montserrat Classic Bold"/>
                </a:rPr>
                <a:t>4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73072" y="8920764"/>
            <a:ext cx="1311256" cy="1311256"/>
            <a:chOff x="0" y="0"/>
            <a:chExt cx="1748341" cy="174834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748341" cy="1748341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622892" y="-41410"/>
              <a:ext cx="502556" cy="14406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397"/>
                </a:lnSpc>
                <a:spcBef>
                  <a:spcPct val="0"/>
                </a:spcBef>
              </a:pPr>
              <a:r>
                <a:rPr lang="en-US" sz="5198">
                  <a:solidFill>
                    <a:srgbClr val="000000"/>
                  </a:solidFill>
                  <a:latin typeface="Montserrat Classic Bold"/>
                </a:rPr>
                <a:t>4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52780" y="6106588"/>
            <a:ext cx="1432570" cy="143436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52780" y="2385239"/>
            <a:ext cx="1299601" cy="127036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542649" y="4055532"/>
            <a:ext cx="1601702" cy="173156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976176" y="8169669"/>
            <a:ext cx="2103635" cy="108863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26290" y="2265353"/>
            <a:ext cx="1523464" cy="151013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52127" y="4046518"/>
            <a:ext cx="1668833" cy="1587478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11922" y="5964629"/>
            <a:ext cx="1737832" cy="171828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52127" y="8169669"/>
            <a:ext cx="1848021" cy="1848021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542649" y="405288"/>
            <a:ext cx="3929306" cy="2188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6140"/>
              </a:lnSpc>
            </a:pPr>
            <a:r>
              <a:rPr lang="en-US" sz="15981">
                <a:solidFill>
                  <a:srgbClr val="000000"/>
                </a:solidFill>
                <a:latin typeface="Bebas Neue Bold"/>
              </a:rPr>
              <a:t>Pros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27727" y="405288"/>
            <a:ext cx="3929306" cy="2188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6140"/>
              </a:lnSpc>
            </a:pPr>
            <a:r>
              <a:rPr lang="en-US" sz="15981">
                <a:solidFill>
                  <a:srgbClr val="000000"/>
                </a:solidFill>
                <a:latin typeface="Bebas Neue Bold"/>
              </a:rPr>
              <a:t>Cons</a:t>
            </a:r>
            <a:r>
              <a:rPr lang="en-US" sz="15981">
                <a:solidFill>
                  <a:srgbClr val="000000"/>
                </a:solidFill>
                <a:latin typeface="Bebas Neue Bold"/>
              </a:rPr>
              <a:t>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2353" y="2679076"/>
            <a:ext cx="4200591" cy="64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3"/>
              </a:lnSpc>
              <a:spcBef>
                <a:spcPct val="0"/>
              </a:spcBef>
            </a:pPr>
            <a:r>
              <a:rPr lang="en-US" sz="3995">
                <a:solidFill>
                  <a:srgbClr val="000000"/>
                </a:solidFill>
                <a:latin typeface="Calistoga"/>
              </a:rPr>
              <a:t>Độ chính xác cao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42945" y="4498913"/>
            <a:ext cx="4250772" cy="64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3"/>
              </a:lnSpc>
              <a:spcBef>
                <a:spcPct val="0"/>
              </a:spcBef>
            </a:pPr>
            <a:r>
              <a:rPr lang="en-US" sz="3995">
                <a:solidFill>
                  <a:srgbClr val="000000"/>
                </a:solidFill>
                <a:latin typeface="Calistoga"/>
              </a:rPr>
              <a:t>Ứng dụng rộng rãi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42353" y="6482426"/>
            <a:ext cx="4200591" cy="64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3"/>
              </a:lnSpc>
              <a:spcBef>
                <a:spcPct val="0"/>
              </a:spcBef>
            </a:pPr>
            <a:r>
              <a:rPr lang="en-US" sz="3995">
                <a:solidFill>
                  <a:srgbClr val="000000"/>
                </a:solidFill>
                <a:latin typeface="Calistoga"/>
              </a:rPr>
              <a:t>Hiệu quả và tối ưu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371659" y="8388676"/>
            <a:ext cx="4772341" cy="64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3"/>
              </a:lnSpc>
              <a:spcBef>
                <a:spcPct val="0"/>
              </a:spcBef>
            </a:pPr>
            <a:r>
              <a:rPr lang="en-US" sz="3995">
                <a:solidFill>
                  <a:srgbClr val="000000"/>
                </a:solidFill>
                <a:latin typeface="Calistoga"/>
              </a:rPr>
              <a:t>Đa dạng các bài toán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59790" y="2679076"/>
            <a:ext cx="4928210" cy="64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3"/>
              </a:lnSpc>
              <a:spcBef>
                <a:spcPct val="0"/>
              </a:spcBef>
            </a:pPr>
            <a:r>
              <a:rPr lang="en-US" sz="3995">
                <a:solidFill>
                  <a:srgbClr val="000000"/>
                </a:solidFill>
                <a:latin typeface="Calistoga"/>
              </a:rPr>
              <a:t>Độ phức tạp tính toán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63622" y="4170300"/>
            <a:ext cx="4928210" cy="130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3"/>
              </a:lnSpc>
              <a:spcBef>
                <a:spcPct val="0"/>
              </a:spcBef>
            </a:pPr>
            <a:r>
              <a:rPr lang="en-US" sz="3995">
                <a:solidFill>
                  <a:srgbClr val="000000"/>
                </a:solidFill>
                <a:latin typeface="Calistoga"/>
              </a:rPr>
              <a:t>Giới hạn kích thước dữ liệu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359790" y="6482426"/>
            <a:ext cx="4928210" cy="644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3"/>
              </a:lnSpc>
              <a:spcBef>
                <a:spcPct val="0"/>
              </a:spcBef>
            </a:pPr>
            <a:r>
              <a:rPr lang="en-US" sz="3995">
                <a:solidFill>
                  <a:srgbClr val="000000"/>
                </a:solidFill>
                <a:latin typeface="Calistoga"/>
              </a:rPr>
              <a:t>Ảnh hưởng sai số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823917" y="8372641"/>
            <a:ext cx="4928210" cy="130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3"/>
              </a:lnSpc>
              <a:spcBef>
                <a:spcPct val="0"/>
              </a:spcBef>
            </a:pPr>
            <a:r>
              <a:rPr lang="en-US" sz="3995">
                <a:solidFill>
                  <a:srgbClr val="000000"/>
                </a:solidFill>
                <a:latin typeface="Calistoga"/>
              </a:rPr>
              <a:t>Khả năng xử lý hình dạng không đều</a:t>
            </a:r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02677" y="3836445"/>
            <a:ext cx="8146904" cy="281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757"/>
              </a:lnSpc>
            </a:pPr>
            <a:r>
              <a:rPr lang="en-US" sz="10651">
                <a:solidFill>
                  <a:srgbClr val="000000"/>
                </a:solidFill>
                <a:latin typeface="Bebas Neue Bold"/>
              </a:rPr>
              <a:t>Reinforcement exercises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31067" y="1381395"/>
            <a:ext cx="7463975" cy="7539369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765960" y="476166"/>
            <a:ext cx="2488382" cy="2488382"/>
            <a:chOff x="0" y="0"/>
            <a:chExt cx="3317843" cy="3317843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3317843" cy="3317843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182069" y="-89957"/>
              <a:ext cx="953706" cy="2745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731"/>
                </a:lnSpc>
                <a:spcBef>
                  <a:spcPct val="0"/>
                </a:spcBef>
              </a:pPr>
              <a:r>
                <a:rPr lang="en-US" sz="9865">
                  <a:solidFill>
                    <a:srgbClr val="000000"/>
                  </a:solidFill>
                  <a:latin typeface="Montserrat Classic Bold"/>
                </a:rPr>
                <a:t>5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4127" y="683475"/>
            <a:ext cx="16859746" cy="8920050"/>
            <a:chOff x="0" y="0"/>
            <a:chExt cx="4440427" cy="234931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4440427" cy="2349314"/>
            </a:xfrm>
            <a:custGeom>
              <a:avLst/>
              <a:gdLst/>
              <a:ahLst/>
              <a:cxnLst/>
              <a:rect r="r" b="b" t="t" l="l"/>
              <a:pathLst>
                <a:path h="2349314" w="4440427">
                  <a:moveTo>
                    <a:pt x="15613" y="0"/>
                  </a:moveTo>
                  <a:lnTo>
                    <a:pt x="4424814" y="0"/>
                  </a:lnTo>
                  <a:cubicBezTo>
                    <a:pt x="4428955" y="0"/>
                    <a:pt x="4432926" y="1645"/>
                    <a:pt x="4435854" y="4573"/>
                  </a:cubicBezTo>
                  <a:cubicBezTo>
                    <a:pt x="4438782" y="7501"/>
                    <a:pt x="4440427" y="11472"/>
                    <a:pt x="4440427" y="15613"/>
                  </a:cubicBezTo>
                  <a:lnTo>
                    <a:pt x="4440427" y="2333701"/>
                  </a:lnTo>
                  <a:cubicBezTo>
                    <a:pt x="4440427" y="2337842"/>
                    <a:pt x="4438782" y="2341813"/>
                    <a:pt x="4435854" y="2344741"/>
                  </a:cubicBezTo>
                  <a:cubicBezTo>
                    <a:pt x="4432926" y="2347669"/>
                    <a:pt x="4428955" y="2349314"/>
                    <a:pt x="4424814" y="2349314"/>
                  </a:cubicBezTo>
                  <a:lnTo>
                    <a:pt x="15613" y="2349314"/>
                  </a:lnTo>
                  <a:cubicBezTo>
                    <a:pt x="11472" y="2349314"/>
                    <a:pt x="7501" y="2347669"/>
                    <a:pt x="4573" y="2344741"/>
                  </a:cubicBezTo>
                  <a:cubicBezTo>
                    <a:pt x="1645" y="2341813"/>
                    <a:pt x="0" y="2337842"/>
                    <a:pt x="0" y="2333701"/>
                  </a:cubicBezTo>
                  <a:lnTo>
                    <a:pt x="0" y="15613"/>
                  </a:lnTo>
                  <a:cubicBezTo>
                    <a:pt x="0" y="11472"/>
                    <a:pt x="1645" y="7501"/>
                    <a:pt x="4573" y="4573"/>
                  </a:cubicBezTo>
                  <a:cubicBezTo>
                    <a:pt x="7501" y="1645"/>
                    <a:pt x="11472" y="0"/>
                    <a:pt x="15613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752776" y="3879564"/>
            <a:ext cx="7194594" cy="280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588"/>
              </a:lnSpc>
            </a:pPr>
            <a:r>
              <a:rPr lang="en-US" sz="11264">
                <a:solidFill>
                  <a:srgbClr val="000000"/>
                </a:solidFill>
                <a:latin typeface="Bebas Neue Bold"/>
              </a:rPr>
              <a:t>THANK YOU FOR LISTENING!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5495" y="1063912"/>
            <a:ext cx="7868505" cy="815917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47.xml><?xml version="1.0" encoding="utf-8"?>
<p:sld xmlns:p="http://schemas.openxmlformats.org/presentationml/2006/main" xmlns:a="http://schemas.openxmlformats.org/drawingml/2006/main">
  <p:cSld>
    <p:bg>
      <p:bgPr>
        <a:solidFill>
          <a:srgbClr val="99B9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77569" y="2835551"/>
            <a:ext cx="3451574" cy="2938743"/>
            <a:chOff x="0" y="0"/>
            <a:chExt cx="909057" cy="77399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4207" y="3274883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u="none">
                <a:solidFill>
                  <a:srgbClr val="000000"/>
                </a:solidFill>
                <a:latin typeface="Montserrat Classic"/>
              </a:rPr>
              <a:t>AI tool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4207" y="3977225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Write your ideas to use this tool in EFL.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471331" y="2835551"/>
            <a:ext cx="3451574" cy="2938743"/>
            <a:chOff x="0" y="0"/>
            <a:chExt cx="909057" cy="77399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667970" y="3274883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u="none">
                <a:solidFill>
                  <a:srgbClr val="000000"/>
                </a:solidFill>
                <a:latin typeface="Montserrat Classic"/>
              </a:rPr>
              <a:t>AI tool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67970" y="3977225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Write your ideas to use this tool in EFL.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365094" y="2835551"/>
            <a:ext cx="3451574" cy="2938743"/>
            <a:chOff x="0" y="0"/>
            <a:chExt cx="909057" cy="773990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561733" y="3274883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u="none">
                <a:solidFill>
                  <a:srgbClr val="000000"/>
                </a:solidFill>
                <a:latin typeface="Montserrat Classic"/>
              </a:rPr>
              <a:t>AI tool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561733" y="3977225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Write your ideas to use this tool in EFL.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258857" y="2835551"/>
            <a:ext cx="3451574" cy="2938743"/>
            <a:chOff x="0" y="0"/>
            <a:chExt cx="909057" cy="773990"/>
          </a:xfrm>
        </p:grpSpPr>
        <p:sp>
          <p:nvSpPr>
            <p:cNvPr name="Freeform 18" id="18"/>
            <p:cNvSpPr/>
            <p:nvPr/>
          </p:nvSpPr>
          <p:spPr>
            <a:xfrm flipH="false" flipV="false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3455495" y="3274883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u="none">
                <a:solidFill>
                  <a:srgbClr val="000000"/>
                </a:solidFill>
                <a:latin typeface="Montserrat Classic"/>
              </a:rPr>
              <a:t>AI tool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55495" y="3977225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Write your ideas to use this tool in EFL.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577569" y="6277459"/>
            <a:ext cx="3451574" cy="2938743"/>
            <a:chOff x="0" y="0"/>
            <a:chExt cx="909057" cy="773990"/>
          </a:xfrm>
        </p:grpSpPr>
        <p:sp>
          <p:nvSpPr>
            <p:cNvPr name="Freeform 23" id="23"/>
            <p:cNvSpPr/>
            <p:nvPr/>
          </p:nvSpPr>
          <p:spPr>
            <a:xfrm flipH="false" flipV="false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774207" y="6716790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u="none">
                <a:solidFill>
                  <a:srgbClr val="000000"/>
                </a:solidFill>
                <a:latin typeface="Montserrat Classic"/>
              </a:rPr>
              <a:t>AI tool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74207" y="7419132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Write your ideas to use this tool in EFL.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5471331" y="6277459"/>
            <a:ext cx="3451574" cy="2938743"/>
            <a:chOff x="0" y="0"/>
            <a:chExt cx="909057" cy="773990"/>
          </a:xfrm>
        </p:grpSpPr>
        <p:sp>
          <p:nvSpPr>
            <p:cNvPr name="Freeform 28" id="28"/>
            <p:cNvSpPr/>
            <p:nvPr/>
          </p:nvSpPr>
          <p:spPr>
            <a:xfrm flipH="false" flipV="false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667970" y="6716790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u="none">
                <a:solidFill>
                  <a:srgbClr val="000000"/>
                </a:solidFill>
                <a:latin typeface="Montserrat Classic"/>
              </a:rPr>
              <a:t>AI tool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667970" y="7419132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Write your ideas to use this tool in EFL.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365094" y="6277459"/>
            <a:ext cx="3451574" cy="2938743"/>
            <a:chOff x="0" y="0"/>
            <a:chExt cx="909057" cy="773990"/>
          </a:xfrm>
        </p:grpSpPr>
        <p:sp>
          <p:nvSpPr>
            <p:cNvPr name="Freeform 33" id="33"/>
            <p:cNvSpPr/>
            <p:nvPr/>
          </p:nvSpPr>
          <p:spPr>
            <a:xfrm flipH="false" flipV="false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9561733" y="6716790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u="none">
                <a:solidFill>
                  <a:srgbClr val="000000"/>
                </a:solidFill>
                <a:latin typeface="Montserrat Classic"/>
              </a:rPr>
              <a:t>AI tool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9561733" y="7419132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Write your ideas to use this tool in EFL.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3258857" y="6277459"/>
            <a:ext cx="3451574" cy="2938743"/>
            <a:chOff x="0" y="0"/>
            <a:chExt cx="909057" cy="773990"/>
          </a:xfrm>
        </p:grpSpPr>
        <p:sp>
          <p:nvSpPr>
            <p:cNvPr name="Freeform 38" id="38"/>
            <p:cNvSpPr/>
            <p:nvPr/>
          </p:nvSpPr>
          <p:spPr>
            <a:xfrm flipH="false" flipV="false">
              <a:off x="0" y="0"/>
              <a:ext cx="909057" cy="773990"/>
            </a:xfrm>
            <a:custGeom>
              <a:avLst/>
              <a:gdLst/>
              <a:ahLst/>
              <a:cxnLst/>
              <a:rect r="r" b="b" t="t" l="l"/>
              <a:pathLst>
                <a:path h="773990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697727"/>
                  </a:lnTo>
                  <a:cubicBezTo>
                    <a:pt x="909057" y="739846"/>
                    <a:pt x="874913" y="773990"/>
                    <a:pt x="832794" y="773990"/>
                  </a:cubicBezTo>
                  <a:lnTo>
                    <a:pt x="76262" y="773990"/>
                  </a:lnTo>
                  <a:cubicBezTo>
                    <a:pt x="56036" y="773990"/>
                    <a:pt x="36639" y="765955"/>
                    <a:pt x="22337" y="751653"/>
                  </a:cubicBezTo>
                  <a:cubicBezTo>
                    <a:pt x="8035" y="737351"/>
                    <a:pt x="0" y="717953"/>
                    <a:pt x="0" y="697727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3455495" y="6716790"/>
            <a:ext cx="305829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 u="none">
                <a:solidFill>
                  <a:srgbClr val="000000"/>
                </a:solidFill>
                <a:latin typeface="Montserrat Classic"/>
              </a:rPr>
              <a:t>AI tool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55495" y="7419132"/>
            <a:ext cx="3058297" cy="777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5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Montserrat"/>
              </a:rPr>
              <a:t>Write your ideas to use this tool in EFL.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656140" y="1416150"/>
            <a:ext cx="8975721" cy="86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6312">
                <a:solidFill>
                  <a:srgbClr val="000000"/>
                </a:solidFill>
                <a:latin typeface="Bebas Neue Bold"/>
              </a:rPr>
              <a:t>ai tools and ideas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279919" y="8162108"/>
            <a:ext cx="1738480" cy="172978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679650">
            <a:off x="4021412" y="2838794"/>
            <a:ext cx="1706507" cy="20225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8233863" y="1545352"/>
            <a:ext cx="1820274" cy="202252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14135" y="3365680"/>
            <a:ext cx="1706507" cy="169157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696147" y="6455601"/>
            <a:ext cx="1706507" cy="170650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673947" y="6077293"/>
            <a:ext cx="1786883" cy="246312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8198616" y="7569747"/>
            <a:ext cx="1979303" cy="1880338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542496" y="8024660"/>
            <a:ext cx="1781076" cy="1781076"/>
            <a:chOff x="0" y="0"/>
            <a:chExt cx="2374768" cy="237476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2374768" cy="2374768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846074" y="-68723"/>
              <a:ext cx="682621" cy="19692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123"/>
                </a:lnSpc>
                <a:spcBef>
                  <a:spcPct val="0"/>
                </a:spcBef>
              </a:pPr>
              <a:r>
                <a:rPr lang="en-US" sz="7061">
                  <a:solidFill>
                    <a:srgbClr val="000000"/>
                  </a:solidFill>
                  <a:latin typeface="Montserrat Classic Bold"/>
                </a:rPr>
                <a:t>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288479" y="4855198"/>
            <a:ext cx="3738188" cy="1865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47"/>
              </a:lnSpc>
              <a:spcBef>
                <a:spcPct val="0"/>
              </a:spcBef>
            </a:pPr>
            <a:r>
              <a:rPr lang="en-US" sz="6977">
                <a:solidFill>
                  <a:srgbClr val="FFFFFF"/>
                </a:solidFill>
                <a:latin typeface="Bebas Neue Bold"/>
              </a:rPr>
              <a:t>Geometric algorithm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766894" y="272669"/>
            <a:ext cx="12754211" cy="1169161"/>
            <a:chOff x="0" y="0"/>
            <a:chExt cx="17005615" cy="1558881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17005615" cy="1558881"/>
              <a:chOff x="0" y="0"/>
              <a:chExt cx="3782400" cy="346727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>
                <a:off x="0" y="0"/>
                <a:ext cx="3782400" cy="346727"/>
              </a:xfrm>
              <a:custGeom>
                <a:avLst/>
                <a:gdLst/>
                <a:ahLst/>
                <a:cxnLst/>
                <a:rect r="r" b="b" t="t" l="l"/>
                <a:pathLst>
                  <a:path h="346727" w="3782400">
                    <a:moveTo>
                      <a:pt x="20638" y="0"/>
                    </a:moveTo>
                    <a:lnTo>
                      <a:pt x="3761761" y="0"/>
                    </a:lnTo>
                    <a:cubicBezTo>
                      <a:pt x="3773160" y="0"/>
                      <a:pt x="3782400" y="9240"/>
                      <a:pt x="3782400" y="20638"/>
                    </a:cubicBezTo>
                    <a:lnTo>
                      <a:pt x="3782400" y="326089"/>
                    </a:lnTo>
                    <a:cubicBezTo>
                      <a:pt x="3782400" y="337487"/>
                      <a:pt x="3773160" y="346727"/>
                      <a:pt x="3761761" y="346727"/>
                    </a:cubicBezTo>
                    <a:lnTo>
                      <a:pt x="20638" y="346727"/>
                    </a:lnTo>
                    <a:cubicBezTo>
                      <a:pt x="9240" y="346727"/>
                      <a:pt x="0" y="337487"/>
                      <a:pt x="0" y="326089"/>
                    </a:cubicBezTo>
                    <a:lnTo>
                      <a:pt x="0" y="20638"/>
                    </a:lnTo>
                    <a:cubicBezTo>
                      <a:pt x="0" y="9240"/>
                      <a:pt x="9240" y="0"/>
                      <a:pt x="20638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1843288" y="-71023"/>
              <a:ext cx="12733252" cy="1629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916"/>
                </a:lnSpc>
                <a:spcBef>
                  <a:spcPct val="0"/>
                </a:spcBef>
              </a:pPr>
              <a:r>
                <a:rPr lang="en-US" sz="7628">
                  <a:solidFill>
                    <a:srgbClr val="000000"/>
                  </a:solidFill>
                  <a:latin typeface="HK Grotesk Pro Medium Bold"/>
                </a:rPr>
                <a:t>Synopsis - Khái niệm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42496" y="2197716"/>
            <a:ext cx="2937760" cy="4597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3"/>
              </a:lnSpc>
            </a:pPr>
            <a:r>
              <a:rPr lang="en-US" sz="3995">
                <a:solidFill>
                  <a:srgbClr val="000000"/>
                </a:solidFill>
                <a:latin typeface="HK Grotesk Pro Medium Bold"/>
              </a:rPr>
              <a:t>Máy tính</a:t>
            </a:r>
          </a:p>
          <a:p>
            <a:pPr algn="ctr">
              <a:lnSpc>
                <a:spcPts val="5193"/>
              </a:lnSpc>
            </a:pPr>
            <a:r>
              <a:rPr lang="en-US" sz="3995">
                <a:solidFill>
                  <a:srgbClr val="000000"/>
                </a:solidFill>
                <a:latin typeface="HK Grotesk Pro Medium Bold"/>
              </a:rPr>
              <a:t>Tính toán</a:t>
            </a:r>
          </a:p>
          <a:p>
            <a:pPr algn="ctr">
              <a:lnSpc>
                <a:spcPts val="5193"/>
              </a:lnSpc>
            </a:pPr>
            <a:r>
              <a:rPr lang="en-US" sz="3995">
                <a:solidFill>
                  <a:srgbClr val="000000"/>
                </a:solidFill>
                <a:latin typeface="HK Grotesk Pro Medium"/>
              </a:rPr>
              <a:t>Đa chiều</a:t>
            </a:r>
          </a:p>
          <a:p>
            <a:pPr algn="ctr">
              <a:lnSpc>
                <a:spcPts val="5193"/>
              </a:lnSpc>
            </a:pPr>
            <a:r>
              <a:rPr lang="en-US" sz="3995">
                <a:solidFill>
                  <a:srgbClr val="000000"/>
                </a:solidFill>
                <a:latin typeface="HK Grotesk Pro Medium"/>
              </a:rPr>
              <a:t>Đồ họa</a:t>
            </a:r>
          </a:p>
          <a:p>
            <a:pPr algn="ctr">
              <a:lnSpc>
                <a:spcPts val="5193"/>
              </a:lnSpc>
            </a:pPr>
            <a:r>
              <a:rPr lang="en-US" sz="3995">
                <a:solidFill>
                  <a:srgbClr val="000000"/>
                </a:solidFill>
                <a:latin typeface="HK Grotesk Pro Medium"/>
              </a:rPr>
              <a:t>Thực tế ảo</a:t>
            </a:r>
          </a:p>
          <a:p>
            <a:pPr algn="ctr">
              <a:lnSpc>
                <a:spcPts val="5193"/>
              </a:lnSpc>
            </a:pPr>
            <a:r>
              <a:rPr lang="en-US" sz="3995">
                <a:solidFill>
                  <a:srgbClr val="000000"/>
                </a:solidFill>
                <a:latin typeface="HK Grotesk Pro Medium"/>
              </a:rPr>
              <a:t>Robot</a:t>
            </a:r>
          </a:p>
          <a:p>
            <a:pPr algn="ctr" marL="0" indent="0" lvl="0">
              <a:lnSpc>
                <a:spcPts val="5193"/>
              </a:lnSpc>
              <a:spcBef>
                <a:spcPct val="0"/>
              </a:spcBef>
            </a:pPr>
            <a:r>
              <a:rPr lang="en-US" sz="3995">
                <a:solidFill>
                  <a:srgbClr val="000000"/>
                </a:solidFill>
                <a:latin typeface="HK Grotesk Pro Medium"/>
              </a:rPr>
              <a:t>Địa lý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80640" y="1774243"/>
            <a:ext cx="2937760" cy="3283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3"/>
              </a:lnSpc>
              <a:spcBef>
                <a:spcPct val="0"/>
              </a:spcBef>
            </a:pPr>
            <a:r>
              <a:rPr lang="en-US" sz="3995">
                <a:solidFill>
                  <a:srgbClr val="000000"/>
                </a:solidFill>
                <a:latin typeface="HK Grotesk Pro Medium Bold"/>
              </a:rPr>
              <a:t>Lưu trữ, phân tích, tạo và điều khiển dữ liệu không gian</a:t>
            </a:r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37348" y="6455601"/>
            <a:ext cx="3850652" cy="383139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6024264" y="526877"/>
            <a:ext cx="1781076" cy="178107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 w="19050">
              <a:solidFill>
                <a:srgbClr val="00000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658819" y="339604"/>
            <a:ext cx="511966" cy="1612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23"/>
              </a:lnSpc>
              <a:spcBef>
                <a:spcPct val="0"/>
              </a:spcBef>
            </a:pPr>
            <a:r>
              <a:rPr lang="en-US" sz="7061">
                <a:solidFill>
                  <a:srgbClr val="000000"/>
                </a:solidFill>
                <a:latin typeface="Montserrat Classic Bold"/>
              </a:rPr>
              <a:t>1</a:t>
            </a: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10178" y="2402744"/>
            <a:ext cx="556716" cy="55671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09800" y="6279959"/>
            <a:ext cx="3438200" cy="297834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322222">
            <a:off x="2539123" y="2610868"/>
            <a:ext cx="179555" cy="41148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6617860" y="8701584"/>
            <a:ext cx="1307667" cy="1307667"/>
            <a:chOff x="0" y="0"/>
            <a:chExt cx="1743556" cy="1743556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743556" cy="1743556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621187" y="-42366"/>
              <a:ext cx="501181" cy="1437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369"/>
                </a:lnSpc>
                <a:spcBef>
                  <a:spcPct val="0"/>
                </a:spcBef>
              </a:pPr>
              <a:r>
                <a:rPr lang="en-US" sz="5184">
                  <a:solidFill>
                    <a:srgbClr val="000000"/>
                  </a:solidFill>
                  <a:latin typeface="Montserrat Classic Bold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766894" y="272669"/>
            <a:ext cx="12754211" cy="1169161"/>
            <a:chOff x="0" y="0"/>
            <a:chExt cx="17005615" cy="155888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7005615" cy="1558881"/>
              <a:chOff x="0" y="0"/>
              <a:chExt cx="3782400" cy="34672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>
                <a:off x="0" y="0"/>
                <a:ext cx="3782400" cy="346727"/>
              </a:xfrm>
              <a:custGeom>
                <a:avLst/>
                <a:gdLst/>
                <a:ahLst/>
                <a:cxnLst/>
                <a:rect r="r" b="b" t="t" l="l"/>
                <a:pathLst>
                  <a:path h="346727" w="3782400">
                    <a:moveTo>
                      <a:pt x="20638" y="0"/>
                    </a:moveTo>
                    <a:lnTo>
                      <a:pt x="3761761" y="0"/>
                    </a:lnTo>
                    <a:cubicBezTo>
                      <a:pt x="3773160" y="0"/>
                      <a:pt x="3782400" y="9240"/>
                      <a:pt x="3782400" y="20638"/>
                    </a:cubicBezTo>
                    <a:lnTo>
                      <a:pt x="3782400" y="326089"/>
                    </a:lnTo>
                    <a:cubicBezTo>
                      <a:pt x="3782400" y="337487"/>
                      <a:pt x="3773160" y="346727"/>
                      <a:pt x="3761761" y="346727"/>
                    </a:cubicBezTo>
                    <a:lnTo>
                      <a:pt x="20638" y="346727"/>
                    </a:lnTo>
                    <a:cubicBezTo>
                      <a:pt x="9240" y="346727"/>
                      <a:pt x="0" y="337487"/>
                      <a:pt x="0" y="326089"/>
                    </a:cubicBezTo>
                    <a:lnTo>
                      <a:pt x="0" y="20638"/>
                    </a:lnTo>
                    <a:cubicBezTo>
                      <a:pt x="0" y="9240"/>
                      <a:pt x="9240" y="0"/>
                      <a:pt x="20638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921644" y="35458"/>
              <a:ext cx="15162326" cy="1411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16"/>
                </a:lnSpc>
                <a:spcBef>
                  <a:spcPct val="0"/>
                </a:spcBef>
              </a:pPr>
              <a:r>
                <a:rPr lang="en-US" sz="6628">
                  <a:solidFill>
                    <a:srgbClr val="000000"/>
                  </a:solidFill>
                  <a:latin typeface="HK Grotesk Pro Medium Bold"/>
                </a:rPr>
                <a:t>Points, lines and polygons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377252" y="2289504"/>
            <a:ext cx="8967747" cy="130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3"/>
              </a:lnSpc>
              <a:spcBef>
                <a:spcPct val="0"/>
              </a:spcBef>
            </a:pPr>
            <a:r>
              <a:rPr lang="en-US" sz="3995">
                <a:solidFill>
                  <a:srgbClr val="000000"/>
                </a:solidFill>
                <a:latin typeface="Calistoga"/>
              </a:rPr>
              <a:t>Một cặp số nguyên - Tọa độ trong hệ thống Cartersian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377252" y="4439041"/>
            <a:ext cx="8967747" cy="130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3"/>
              </a:lnSpc>
              <a:spcBef>
                <a:spcPct val="0"/>
              </a:spcBef>
            </a:pPr>
            <a:r>
              <a:rPr lang="en-US" sz="3995">
                <a:solidFill>
                  <a:srgbClr val="000000"/>
                </a:solidFill>
                <a:latin typeface="Calistoga"/>
              </a:rPr>
              <a:t>Một cặp điểm - Hai điểm kết nối với nhau bằng đoạn thẳng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77252" y="7399772"/>
            <a:ext cx="8967747" cy="195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93"/>
              </a:lnSpc>
              <a:spcBef>
                <a:spcPct val="0"/>
              </a:spcBef>
            </a:pPr>
            <a:r>
              <a:rPr lang="en-US" sz="3995">
                <a:solidFill>
                  <a:srgbClr val="000000"/>
                </a:solidFill>
                <a:latin typeface="Calistoga"/>
              </a:rPr>
              <a:t>Một tập hợp điểm - Kết nối các điểm với nhau và điểm đầu tiên được kết nối với điểm cuối cùng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170320" y="8614878"/>
            <a:ext cx="9741103" cy="82849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6618"/>
          <a:stretch>
            <a:fillRect/>
          </a:stretch>
        </p:blipFill>
        <p:spPr>
          <a:xfrm flipH="false" flipV="false" rot="0">
            <a:off x="9685941" y="2652922"/>
            <a:ext cx="5143931" cy="264317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74867" y="272669"/>
            <a:ext cx="1307667" cy="1307667"/>
            <a:chOff x="0" y="0"/>
            <a:chExt cx="1743556" cy="174355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743556" cy="1743556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621187" y="-42366"/>
              <a:ext cx="501181" cy="1437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369"/>
                </a:lnSpc>
                <a:spcBef>
                  <a:spcPct val="0"/>
                </a:spcBef>
              </a:pPr>
              <a:r>
                <a:rPr lang="en-US" sz="5184">
                  <a:solidFill>
                    <a:srgbClr val="000000"/>
                  </a:solidFill>
                  <a:latin typeface="Montserrat Classic Bold"/>
                </a:rPr>
                <a:t>1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211282" y="5664226"/>
            <a:ext cx="9700141" cy="1817177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2766894" y="272669"/>
            <a:ext cx="12754211" cy="1169161"/>
            <a:chOff x="0" y="0"/>
            <a:chExt cx="17005615" cy="1558881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7005615" cy="1558881"/>
              <a:chOff x="0" y="0"/>
              <a:chExt cx="3782400" cy="34672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>
                <a:off x="0" y="0"/>
                <a:ext cx="3782400" cy="346727"/>
              </a:xfrm>
              <a:custGeom>
                <a:avLst/>
                <a:gdLst/>
                <a:ahLst/>
                <a:cxnLst/>
                <a:rect r="r" b="b" t="t" l="l"/>
                <a:pathLst>
                  <a:path h="346727" w="3782400">
                    <a:moveTo>
                      <a:pt x="20638" y="0"/>
                    </a:moveTo>
                    <a:lnTo>
                      <a:pt x="3761761" y="0"/>
                    </a:lnTo>
                    <a:cubicBezTo>
                      <a:pt x="3773160" y="0"/>
                      <a:pt x="3782400" y="9240"/>
                      <a:pt x="3782400" y="20638"/>
                    </a:cubicBezTo>
                    <a:lnTo>
                      <a:pt x="3782400" y="326089"/>
                    </a:lnTo>
                    <a:cubicBezTo>
                      <a:pt x="3782400" y="337487"/>
                      <a:pt x="3773160" y="346727"/>
                      <a:pt x="3761761" y="346727"/>
                    </a:cubicBezTo>
                    <a:lnTo>
                      <a:pt x="20638" y="346727"/>
                    </a:lnTo>
                    <a:cubicBezTo>
                      <a:pt x="9240" y="346727"/>
                      <a:pt x="0" y="337487"/>
                      <a:pt x="0" y="326089"/>
                    </a:cubicBezTo>
                    <a:lnTo>
                      <a:pt x="0" y="20638"/>
                    </a:lnTo>
                    <a:cubicBezTo>
                      <a:pt x="0" y="9240"/>
                      <a:pt x="9240" y="0"/>
                      <a:pt x="20638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921644" y="35458"/>
              <a:ext cx="15162326" cy="1411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16"/>
                </a:lnSpc>
                <a:spcBef>
                  <a:spcPct val="0"/>
                </a:spcBef>
              </a:pPr>
              <a:r>
                <a:rPr lang="en-US" sz="6628">
                  <a:solidFill>
                    <a:srgbClr val="000000"/>
                  </a:solidFill>
                  <a:latin typeface="HK Grotesk Pro Medium Bold"/>
                </a:rPr>
                <a:t>Points, lines and polygons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48173" y="1631949"/>
            <a:ext cx="13499839" cy="66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3"/>
              </a:lnSpc>
              <a:spcBef>
                <a:spcPct val="0"/>
              </a:spcBef>
            </a:pPr>
            <a:r>
              <a:rPr lang="en-US" sz="4095">
                <a:solidFill>
                  <a:srgbClr val="000000"/>
                </a:solidFill>
                <a:latin typeface="Calistoga"/>
              </a:rPr>
              <a:t>Biểu diễn điểm, đường thẳng và đa giác  trong lập trình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348173" y="3637231"/>
            <a:ext cx="556716" cy="556716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7795" y="7000206"/>
            <a:ext cx="3438200" cy="297834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2536753" y="4137674"/>
            <a:ext cx="179555" cy="41148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4867" y="272669"/>
            <a:ext cx="1307667" cy="1307667"/>
            <a:chOff x="0" y="0"/>
            <a:chExt cx="1743556" cy="174355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743556" cy="1743556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3368" lIns="53368" bIns="53368" rIns="53368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621187" y="-42366"/>
              <a:ext cx="501181" cy="1437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369"/>
                </a:lnSpc>
                <a:spcBef>
                  <a:spcPct val="0"/>
                </a:spcBef>
              </a:pPr>
              <a:r>
                <a:rPr lang="en-US" sz="5184">
                  <a:solidFill>
                    <a:srgbClr val="000000"/>
                  </a:solidFill>
                  <a:latin typeface="Montserrat Classic Bold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66894" y="272669"/>
            <a:ext cx="12754211" cy="1169161"/>
            <a:chOff x="0" y="0"/>
            <a:chExt cx="17005615" cy="1558881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7005615" cy="1558881"/>
              <a:chOff x="0" y="0"/>
              <a:chExt cx="3782400" cy="34672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>
                <a:off x="0" y="0"/>
                <a:ext cx="3782400" cy="346727"/>
              </a:xfrm>
              <a:custGeom>
                <a:avLst/>
                <a:gdLst/>
                <a:ahLst/>
                <a:cxnLst/>
                <a:rect r="r" b="b" t="t" l="l"/>
                <a:pathLst>
                  <a:path h="346727" w="3782400">
                    <a:moveTo>
                      <a:pt x="20638" y="0"/>
                    </a:moveTo>
                    <a:lnTo>
                      <a:pt x="3761761" y="0"/>
                    </a:lnTo>
                    <a:cubicBezTo>
                      <a:pt x="3773160" y="0"/>
                      <a:pt x="3782400" y="9240"/>
                      <a:pt x="3782400" y="20638"/>
                    </a:cubicBezTo>
                    <a:lnTo>
                      <a:pt x="3782400" y="326089"/>
                    </a:lnTo>
                    <a:cubicBezTo>
                      <a:pt x="3782400" y="337487"/>
                      <a:pt x="3773160" y="346727"/>
                      <a:pt x="3761761" y="346727"/>
                    </a:cubicBezTo>
                    <a:lnTo>
                      <a:pt x="20638" y="346727"/>
                    </a:lnTo>
                    <a:cubicBezTo>
                      <a:pt x="9240" y="346727"/>
                      <a:pt x="0" y="337487"/>
                      <a:pt x="0" y="326089"/>
                    </a:cubicBezTo>
                    <a:lnTo>
                      <a:pt x="0" y="20638"/>
                    </a:lnTo>
                    <a:cubicBezTo>
                      <a:pt x="0" y="9240"/>
                      <a:pt x="9240" y="0"/>
                      <a:pt x="20638" y="0"/>
                    </a:cubicBezTo>
                    <a:close/>
                  </a:path>
                </a:pathLst>
              </a:custGeom>
              <a:solidFill>
                <a:srgbClr val="CADDFF"/>
              </a:solidFill>
              <a:ln w="19050">
                <a:solidFill>
                  <a:srgbClr val="000000"/>
                </a:solidFill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921644" y="35458"/>
              <a:ext cx="15162326" cy="1411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616"/>
                </a:lnSpc>
                <a:spcBef>
                  <a:spcPct val="0"/>
                </a:spcBef>
              </a:pPr>
              <a:r>
                <a:rPr lang="en-US" sz="6628">
                  <a:solidFill>
                    <a:srgbClr val="000000"/>
                  </a:solidFill>
                  <a:latin typeface="HK Grotesk Pro Medium Bold"/>
                </a:rPr>
                <a:t>Points, lines and polygons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82533" y="2389566"/>
            <a:ext cx="10553033" cy="516448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19489" y="7820994"/>
            <a:ext cx="11479122" cy="196670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348173" y="1631949"/>
            <a:ext cx="13499839" cy="662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23"/>
              </a:lnSpc>
              <a:spcBef>
                <a:spcPct val="0"/>
              </a:spcBef>
            </a:pPr>
            <a:r>
              <a:rPr lang="en-US" sz="4095">
                <a:solidFill>
                  <a:srgbClr val="000000"/>
                </a:solidFill>
                <a:latin typeface="Calistoga"/>
              </a:rPr>
              <a:t>Biểu diễn điểm, đường thẳng và đa giác  trong lập trình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78890" y="6082620"/>
            <a:ext cx="4033211" cy="393742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DAFj8cxXA1g</dc:identifier>
  <dcterms:modified xsi:type="dcterms:W3CDTF">2011-08-01T06:04:30Z</dcterms:modified>
  <cp:revision>1</cp:revision>
  <dc:title>GEOMETRIC ALGORITHMS</dc:title>
</cp:coreProperties>
</file>